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64" r:id="rId4"/>
    <p:sldId id="276" r:id="rId5"/>
    <p:sldId id="285" r:id="rId6"/>
    <p:sldId id="287" r:id="rId7"/>
    <p:sldId id="286" r:id="rId8"/>
    <p:sldId id="477" r:id="rId9"/>
    <p:sldId id="258" r:id="rId10"/>
    <p:sldId id="481" r:id="rId11"/>
    <p:sldId id="289" r:id="rId12"/>
    <p:sldId id="478" r:id="rId13"/>
    <p:sldId id="273" r:id="rId14"/>
    <p:sldId id="479" r:id="rId15"/>
    <p:sldId id="259" r:id="rId16"/>
    <p:sldId id="288" r:id="rId17"/>
    <p:sldId id="270" r:id="rId18"/>
    <p:sldId id="261" r:id="rId19"/>
    <p:sldId id="471" r:id="rId20"/>
    <p:sldId id="472" r:id="rId21"/>
    <p:sldId id="473" r:id="rId22"/>
    <p:sldId id="474" r:id="rId23"/>
    <p:sldId id="475" r:id="rId24"/>
    <p:sldId id="476" r:id="rId25"/>
    <p:sldId id="263" r:id="rId26"/>
    <p:sldId id="277" r:id="rId27"/>
    <p:sldId id="278" r:id="rId28"/>
    <p:sldId id="279" r:id="rId29"/>
    <p:sldId id="265" r:id="rId30"/>
    <p:sldId id="282" r:id="rId31"/>
    <p:sldId id="266" r:id="rId32"/>
    <p:sldId id="269" r:id="rId33"/>
    <p:sldId id="453" r:id="rId3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 userDrawn="1">
          <p15:clr>
            <a:srgbClr val="A4A3A4"/>
          </p15:clr>
        </p15:guide>
        <p15:guide id="2" orient="horz" pos="232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  <p15:guide id="4" pos="72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04" y="78"/>
      </p:cViewPr>
      <p:guideLst>
        <p:guide pos="438"/>
        <p:guide orient="horz" pos="232"/>
        <p:guide orient="horz" pos="408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colorful1#7" csCatId="colorful" phldr="1"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</dgm:pt>
  </dgm:ptLst>
  <dgm:cxnLst>
    <dgm:cxn modelId="{1F75F056-79AE-4237-BE20-C9840EA212F0}" type="presOf" srcId="{868892F8-4524-4B00-B24D-A39EA069AD68}" destId="{877EA029-D6D7-4E4D-9F34-28AB8119FF75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7A4960-0ACA-4854-8C08-50F348EA173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LID4096"/>
        </a:p>
      </dgm:t>
    </dgm:pt>
    <dgm:pt modelId="{402DB7DE-79E9-42B6-9823-C1746EE4E9F7}">
      <dgm:prSet phldrT="[Текст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ru-RU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позволяет определить место, размер, края дефекта, величину лево-правого шунта, перерыв изображения МПП, лево-правый (иногда право-левый) сброс крови при цветном допплеровском исследовании; </a:t>
          </a:r>
          <a:endParaRPr lang="LID4096" sz="2400" dirty="0">
            <a:highlight>
              <a:srgbClr val="FFFF00"/>
            </a:highlight>
          </a:endParaRPr>
        </a:p>
      </dgm:t>
    </dgm:pt>
    <dgm:pt modelId="{BA36281E-CBFD-4F51-890E-9ED3DECFAE55}" type="parTrans" cxnId="{83E70E17-DFB2-4E12-8A74-0C6867EFEC19}">
      <dgm:prSet/>
      <dgm:spPr/>
      <dgm:t>
        <a:bodyPr/>
        <a:lstStyle/>
        <a:p>
          <a:endParaRPr lang="LID4096"/>
        </a:p>
      </dgm:t>
    </dgm:pt>
    <dgm:pt modelId="{0744CBC6-191B-41BD-BF68-5945FD845546}" type="sibTrans" cxnId="{83E70E17-DFB2-4E12-8A74-0C6867EFEC19}">
      <dgm:prSet/>
      <dgm:spPr/>
      <dgm:t>
        <a:bodyPr/>
        <a:lstStyle/>
        <a:p>
          <a:endParaRPr lang="LID4096"/>
        </a:p>
      </dgm:t>
    </dgm:pt>
    <dgm:pt modelId="{57736ACF-9D45-430E-AADD-F60BEAD16A82}">
      <dgm:prSet phldrT="[Текст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ru-RU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дилатацию ПЖ, иногда ПП, различной степени;</a:t>
          </a:r>
          <a:endParaRPr lang="LID4096" sz="2400" dirty="0">
            <a:highlight>
              <a:srgbClr val="FFFF00"/>
            </a:highlight>
          </a:endParaRPr>
        </a:p>
      </dgm:t>
    </dgm:pt>
    <dgm:pt modelId="{B3BAE4D9-E290-4E72-B98A-F0496D1D13DF}" type="parTrans" cxnId="{62DC0FDC-A27D-4203-AA23-F5F82240C49E}">
      <dgm:prSet/>
      <dgm:spPr/>
      <dgm:t>
        <a:bodyPr/>
        <a:lstStyle/>
        <a:p>
          <a:endParaRPr lang="LID4096"/>
        </a:p>
      </dgm:t>
    </dgm:pt>
    <dgm:pt modelId="{633EEB18-7A9A-4584-A99E-09A861A51A70}" type="sibTrans" cxnId="{62DC0FDC-A27D-4203-AA23-F5F82240C49E}">
      <dgm:prSet/>
      <dgm:spPr/>
      <dgm:t>
        <a:bodyPr/>
        <a:lstStyle/>
        <a:p>
          <a:endParaRPr lang="LID4096"/>
        </a:p>
      </dgm:t>
    </dgm:pt>
    <dgm:pt modelId="{850D17BD-8182-4DB3-8FD0-CFE90A0E881B}">
      <dgm:prSet phldrT="[Текст]" custT="1"/>
      <dgm:spPr/>
      <dgm:t>
        <a:bodyPr/>
        <a:lstStyle/>
        <a:p>
          <a:endParaRPr lang="LID4096" sz="2000" dirty="0">
            <a:highlight>
              <a:srgbClr val="00FFFF"/>
            </a:highlight>
          </a:endParaRPr>
        </a:p>
      </dgm:t>
    </dgm:pt>
    <dgm:pt modelId="{EF17131B-C3A5-492D-94E5-C87E2B48B188}" type="sibTrans" cxnId="{1A2392E9-4BC8-40F1-9104-D0CD1C853383}">
      <dgm:prSet/>
      <dgm:spPr/>
      <dgm:t>
        <a:bodyPr/>
        <a:lstStyle/>
        <a:p>
          <a:endParaRPr lang="LID4096"/>
        </a:p>
      </dgm:t>
    </dgm:pt>
    <dgm:pt modelId="{FC3FA91A-ABA5-4866-BFF1-6099B67F5F3D}" type="parTrans" cxnId="{1A2392E9-4BC8-40F1-9104-D0CD1C853383}">
      <dgm:prSet/>
      <dgm:spPr/>
      <dgm:t>
        <a:bodyPr/>
        <a:lstStyle/>
        <a:p>
          <a:endParaRPr lang="LID4096"/>
        </a:p>
      </dgm:t>
    </dgm:pt>
    <dgm:pt modelId="{4111FD8D-869E-413F-A517-68A104AE5C70}">
      <dgm:prSet phldrT="[Текст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ru-RU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дилатацию JIA при нормальных или незначительно увеличенных правых камерах сердца; </a:t>
          </a:r>
          <a:endParaRPr lang="LID4096" sz="2400" dirty="0">
            <a:highlight>
              <a:srgbClr val="FFFF00"/>
            </a:highlight>
          </a:endParaRPr>
        </a:p>
      </dgm:t>
    </dgm:pt>
    <dgm:pt modelId="{1F481423-F082-43F2-8030-59B9FC12BDCC}" type="parTrans" cxnId="{840866BD-C604-4A45-9AB7-410E5486BB0D}">
      <dgm:prSet/>
      <dgm:spPr/>
      <dgm:t>
        <a:bodyPr/>
        <a:lstStyle/>
        <a:p>
          <a:endParaRPr lang="LID4096"/>
        </a:p>
      </dgm:t>
    </dgm:pt>
    <dgm:pt modelId="{B58D4804-8B68-4687-BF8E-B1E7C5F3B448}" type="sibTrans" cxnId="{840866BD-C604-4A45-9AB7-410E5486BB0D}">
      <dgm:prSet/>
      <dgm:spPr/>
      <dgm:t>
        <a:bodyPr/>
        <a:lstStyle/>
        <a:p>
          <a:endParaRPr lang="LID4096"/>
        </a:p>
      </dgm:t>
    </dgm:pt>
    <dgm:pt modelId="{7FA659C8-075F-46C1-84B5-38FD9CE56BBA}">
      <dgm:prSet phldrT="[Текст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ru-RU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нормальное или незначительно повышенное систолическое давление в ПЖ;</a:t>
          </a:r>
          <a:endParaRPr lang="LID4096" sz="2400" dirty="0">
            <a:highlight>
              <a:srgbClr val="FFFF00"/>
            </a:highlight>
          </a:endParaRPr>
        </a:p>
      </dgm:t>
    </dgm:pt>
    <dgm:pt modelId="{8268592D-5318-4D2A-8C6D-8F8C6A031A18}" type="parTrans" cxnId="{888ECA4D-A091-457F-9EB7-CF650D490596}">
      <dgm:prSet/>
      <dgm:spPr/>
      <dgm:t>
        <a:bodyPr/>
        <a:lstStyle/>
        <a:p>
          <a:endParaRPr lang="LID4096"/>
        </a:p>
      </dgm:t>
    </dgm:pt>
    <dgm:pt modelId="{9D0316C0-28F2-47DF-A20C-ECBD6B681C9F}" type="sibTrans" cxnId="{888ECA4D-A091-457F-9EB7-CF650D490596}">
      <dgm:prSet/>
      <dgm:spPr/>
      <dgm:t>
        <a:bodyPr/>
        <a:lstStyle/>
        <a:p>
          <a:endParaRPr lang="LID4096"/>
        </a:p>
      </dgm:t>
    </dgm:pt>
    <dgm:pt modelId="{DDA53D7D-8E99-4463-A1ED-AB6AC6D4377F}">
      <dgm:prSet phldrT="[Текст]" custT="1"/>
      <dgm:spPr>
        <a:solidFill>
          <a:srgbClr val="FFFF00"/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ru-RU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дилатацию ПЖ;</a:t>
          </a:r>
        </a:p>
        <a:p>
          <a:pPr>
            <a:buFont typeface="Wingdings" panose="05000000000000000000" pitchFamily="2" charset="2"/>
            <a:buChar char="§"/>
          </a:pP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обнаруживается перерыв эхо-сигнала в зоне ДМПП; </a:t>
          </a:r>
          <a:endParaRPr lang="ru-RU" sz="2400" dirty="0"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DCCF93-C488-4E70-999B-A3009573F08D}" type="parTrans" cxnId="{151CBC60-D975-4524-9FEC-7F7F0175C239}">
      <dgm:prSet/>
      <dgm:spPr/>
      <dgm:t>
        <a:bodyPr/>
        <a:lstStyle/>
        <a:p>
          <a:endParaRPr lang="LID4096"/>
        </a:p>
      </dgm:t>
    </dgm:pt>
    <dgm:pt modelId="{7ADC0D1A-61A9-465B-A58D-76F73FBA62BA}" type="sibTrans" cxnId="{151CBC60-D975-4524-9FEC-7F7F0175C239}">
      <dgm:prSet/>
      <dgm:spPr/>
      <dgm:t>
        <a:bodyPr/>
        <a:lstStyle/>
        <a:p>
          <a:endParaRPr lang="LID4096"/>
        </a:p>
      </dgm:t>
    </dgm:pt>
    <dgm:pt modelId="{B23FE671-53A2-4084-9651-26C0F9EB5A02}" type="pres">
      <dgm:prSet presAssocID="{6B7A4960-0ACA-4854-8C08-50F348EA1739}" presName="vert0" presStyleCnt="0">
        <dgm:presLayoutVars>
          <dgm:dir/>
          <dgm:animOne val="branch"/>
          <dgm:animLvl val="lvl"/>
        </dgm:presLayoutVars>
      </dgm:prSet>
      <dgm:spPr/>
    </dgm:pt>
    <dgm:pt modelId="{B1971DFD-798F-466F-9C16-0EDB53D763B8}" type="pres">
      <dgm:prSet presAssocID="{850D17BD-8182-4DB3-8FD0-CFE90A0E881B}" presName="thickLine" presStyleLbl="alignNode1" presStyleIdx="0" presStyleCnt="1"/>
      <dgm:spPr/>
    </dgm:pt>
    <dgm:pt modelId="{2984CB5D-B578-4222-9D08-0E5D6831E3E3}" type="pres">
      <dgm:prSet presAssocID="{850D17BD-8182-4DB3-8FD0-CFE90A0E881B}" presName="horz1" presStyleCnt="0"/>
      <dgm:spPr/>
    </dgm:pt>
    <dgm:pt modelId="{FD82CAE4-5E15-4683-9679-AF48A3ECACFC}" type="pres">
      <dgm:prSet presAssocID="{850D17BD-8182-4DB3-8FD0-CFE90A0E881B}" presName="tx1" presStyleLbl="revTx" presStyleIdx="0" presStyleCnt="6"/>
      <dgm:spPr/>
    </dgm:pt>
    <dgm:pt modelId="{F40CDC73-0883-4780-B1FB-E5302FD15A6D}" type="pres">
      <dgm:prSet presAssocID="{850D17BD-8182-4DB3-8FD0-CFE90A0E881B}" presName="vert1" presStyleCnt="0"/>
      <dgm:spPr/>
    </dgm:pt>
    <dgm:pt modelId="{BFFBF824-5E9C-4108-80C2-86F65B5472F6}" type="pres">
      <dgm:prSet presAssocID="{402DB7DE-79E9-42B6-9823-C1746EE4E9F7}" presName="vertSpace2a" presStyleCnt="0"/>
      <dgm:spPr/>
    </dgm:pt>
    <dgm:pt modelId="{F539B1B1-555E-448F-A087-233E077C9F15}" type="pres">
      <dgm:prSet presAssocID="{402DB7DE-79E9-42B6-9823-C1746EE4E9F7}" presName="horz2" presStyleCnt="0"/>
      <dgm:spPr/>
    </dgm:pt>
    <dgm:pt modelId="{7B7183D3-FE0C-4ED3-A2E7-F7103860514D}" type="pres">
      <dgm:prSet presAssocID="{402DB7DE-79E9-42B6-9823-C1746EE4E9F7}" presName="horzSpace2" presStyleCnt="0"/>
      <dgm:spPr/>
    </dgm:pt>
    <dgm:pt modelId="{2D8A2ACC-7BB8-4E48-8898-0967BA40B2EA}" type="pres">
      <dgm:prSet presAssocID="{402DB7DE-79E9-42B6-9823-C1746EE4E9F7}" presName="tx2" presStyleLbl="revTx" presStyleIdx="1" presStyleCnt="6" custScaleX="101681" custScaleY="143448" custLinFactNeighborX="-22461" custLinFactNeighborY="8397"/>
      <dgm:spPr/>
    </dgm:pt>
    <dgm:pt modelId="{E583C2B7-235D-4E16-A301-9BC07D4A3DEC}" type="pres">
      <dgm:prSet presAssocID="{402DB7DE-79E9-42B6-9823-C1746EE4E9F7}" presName="vert2" presStyleCnt="0"/>
      <dgm:spPr/>
    </dgm:pt>
    <dgm:pt modelId="{17A24A2B-DA2E-4E3D-90DF-2D82A8DCAAB0}" type="pres">
      <dgm:prSet presAssocID="{402DB7DE-79E9-42B6-9823-C1746EE4E9F7}" presName="thinLine2b" presStyleLbl="callout" presStyleIdx="0" presStyleCnt="5"/>
      <dgm:spPr/>
    </dgm:pt>
    <dgm:pt modelId="{2E9F935E-6C65-40F4-9797-7B240B23A1E1}" type="pres">
      <dgm:prSet presAssocID="{402DB7DE-79E9-42B6-9823-C1746EE4E9F7}" presName="vertSpace2b" presStyleCnt="0"/>
      <dgm:spPr/>
    </dgm:pt>
    <dgm:pt modelId="{495B0921-1706-4F62-A35B-16F9F89B345B}" type="pres">
      <dgm:prSet presAssocID="{57736ACF-9D45-430E-AADD-F60BEAD16A82}" presName="horz2" presStyleCnt="0"/>
      <dgm:spPr/>
    </dgm:pt>
    <dgm:pt modelId="{C8E46A7D-5404-49DE-8D2F-5E30781D65A4}" type="pres">
      <dgm:prSet presAssocID="{57736ACF-9D45-430E-AADD-F60BEAD16A82}" presName="horzSpace2" presStyleCnt="0"/>
      <dgm:spPr/>
    </dgm:pt>
    <dgm:pt modelId="{DCE09DBC-FD74-4236-A284-68120EA0744F}" type="pres">
      <dgm:prSet presAssocID="{57736ACF-9D45-430E-AADD-F60BEAD16A82}" presName="tx2" presStyleLbl="revTx" presStyleIdx="2" presStyleCnt="6" custLinFactNeighborX="-23342" custLinFactNeighborY="-14696"/>
      <dgm:spPr/>
    </dgm:pt>
    <dgm:pt modelId="{B080A46B-8733-4E1B-A500-6D0C6BBD3F54}" type="pres">
      <dgm:prSet presAssocID="{57736ACF-9D45-430E-AADD-F60BEAD16A82}" presName="vert2" presStyleCnt="0"/>
      <dgm:spPr/>
    </dgm:pt>
    <dgm:pt modelId="{45FEC5B4-A2CA-42C5-B01B-14A2C287C614}" type="pres">
      <dgm:prSet presAssocID="{57736ACF-9D45-430E-AADD-F60BEAD16A82}" presName="thinLine2b" presStyleLbl="callout" presStyleIdx="1" presStyleCnt="5"/>
      <dgm:spPr/>
    </dgm:pt>
    <dgm:pt modelId="{27D4D353-3855-472A-A741-94772EE24019}" type="pres">
      <dgm:prSet presAssocID="{57736ACF-9D45-430E-AADD-F60BEAD16A82}" presName="vertSpace2b" presStyleCnt="0"/>
      <dgm:spPr/>
    </dgm:pt>
    <dgm:pt modelId="{15F95CC6-A6DF-4E8E-B3CA-1B7CCFF09D29}" type="pres">
      <dgm:prSet presAssocID="{4111FD8D-869E-413F-A517-68A104AE5C70}" presName="horz2" presStyleCnt="0"/>
      <dgm:spPr/>
    </dgm:pt>
    <dgm:pt modelId="{AC383FB6-F58F-4132-A5E2-670745498411}" type="pres">
      <dgm:prSet presAssocID="{4111FD8D-869E-413F-A517-68A104AE5C70}" presName="horzSpace2" presStyleCnt="0"/>
      <dgm:spPr/>
    </dgm:pt>
    <dgm:pt modelId="{878C247D-3DB0-4A67-959C-57011B55247F}" type="pres">
      <dgm:prSet presAssocID="{4111FD8D-869E-413F-A517-68A104AE5C70}" presName="tx2" presStyleLbl="revTx" presStyleIdx="3" presStyleCnt="6" custLinFactNeighborX="-22901" custLinFactNeighborY="-58780"/>
      <dgm:spPr/>
    </dgm:pt>
    <dgm:pt modelId="{552C921B-8AE6-4D1B-9CA9-D63CBCF8FBA0}" type="pres">
      <dgm:prSet presAssocID="{4111FD8D-869E-413F-A517-68A104AE5C70}" presName="vert2" presStyleCnt="0"/>
      <dgm:spPr/>
    </dgm:pt>
    <dgm:pt modelId="{26AE8B27-3BBC-4240-80DB-D8FEF48FF5E6}" type="pres">
      <dgm:prSet presAssocID="{4111FD8D-869E-413F-A517-68A104AE5C70}" presName="thinLine2b" presStyleLbl="callout" presStyleIdx="2" presStyleCnt="5"/>
      <dgm:spPr/>
    </dgm:pt>
    <dgm:pt modelId="{0D40014D-4568-4860-8150-7AFA3DBC7DF6}" type="pres">
      <dgm:prSet presAssocID="{4111FD8D-869E-413F-A517-68A104AE5C70}" presName="vertSpace2b" presStyleCnt="0"/>
      <dgm:spPr/>
    </dgm:pt>
    <dgm:pt modelId="{CAA2AB7D-B1D4-41B2-B31A-2E65EEF46C71}" type="pres">
      <dgm:prSet presAssocID="{7FA659C8-075F-46C1-84B5-38FD9CE56BBA}" presName="horz2" presStyleCnt="0"/>
      <dgm:spPr/>
    </dgm:pt>
    <dgm:pt modelId="{0EE61154-A39C-43AC-9F0D-5E21B0BBCEE7}" type="pres">
      <dgm:prSet presAssocID="{7FA659C8-075F-46C1-84B5-38FD9CE56BBA}" presName="horzSpace2" presStyleCnt="0"/>
      <dgm:spPr/>
    </dgm:pt>
    <dgm:pt modelId="{554D8906-C89A-4688-95DE-8BD17DEAA6E9}" type="pres">
      <dgm:prSet presAssocID="{7FA659C8-075F-46C1-84B5-38FD9CE56BBA}" presName="tx2" presStyleLbl="revTx" presStyleIdx="4" presStyleCnt="6" custLinFactNeighborX="-22237" custLinFactNeighborY="-60880"/>
      <dgm:spPr/>
    </dgm:pt>
    <dgm:pt modelId="{CCE84F7D-2809-4FDA-B648-03EC99275361}" type="pres">
      <dgm:prSet presAssocID="{7FA659C8-075F-46C1-84B5-38FD9CE56BBA}" presName="vert2" presStyleCnt="0"/>
      <dgm:spPr/>
    </dgm:pt>
    <dgm:pt modelId="{8AA0F9B6-0727-41D2-AAE5-507A2A7C48F4}" type="pres">
      <dgm:prSet presAssocID="{7FA659C8-075F-46C1-84B5-38FD9CE56BBA}" presName="thinLine2b" presStyleLbl="callout" presStyleIdx="3" presStyleCnt="5" custLinFactY="-900000" custLinFactNeighborX="864" custLinFactNeighborY="-941704"/>
      <dgm:spPr/>
    </dgm:pt>
    <dgm:pt modelId="{53BC24CF-B0C7-4EBA-B9C2-AD6DCF4BCA63}" type="pres">
      <dgm:prSet presAssocID="{7FA659C8-075F-46C1-84B5-38FD9CE56BBA}" presName="vertSpace2b" presStyleCnt="0"/>
      <dgm:spPr/>
    </dgm:pt>
    <dgm:pt modelId="{CB176448-A4BE-4258-962F-8185988B01DC}" type="pres">
      <dgm:prSet presAssocID="{DDA53D7D-8E99-4463-A1ED-AB6AC6D4377F}" presName="horz2" presStyleCnt="0"/>
      <dgm:spPr/>
    </dgm:pt>
    <dgm:pt modelId="{9B6E6C9C-C7D0-456B-B891-67BF36CB1317}" type="pres">
      <dgm:prSet presAssocID="{DDA53D7D-8E99-4463-A1ED-AB6AC6D4377F}" presName="horzSpace2" presStyleCnt="0"/>
      <dgm:spPr/>
    </dgm:pt>
    <dgm:pt modelId="{7EF6AA89-053D-4E43-B3B8-80865468E7E9}" type="pres">
      <dgm:prSet presAssocID="{DDA53D7D-8E99-4463-A1ED-AB6AC6D4377F}" presName="tx2" presStyleLbl="revTx" presStyleIdx="5" presStyleCnt="6" custLinFactNeighborX="-21360" custLinFactNeighborY="-65078"/>
      <dgm:spPr/>
    </dgm:pt>
    <dgm:pt modelId="{FBEA9AE9-790B-4615-9AA4-99C32D8E9AA9}" type="pres">
      <dgm:prSet presAssocID="{DDA53D7D-8E99-4463-A1ED-AB6AC6D4377F}" presName="vert2" presStyleCnt="0"/>
      <dgm:spPr/>
    </dgm:pt>
    <dgm:pt modelId="{EB29A701-E503-48FA-88BF-57A620EF6D5E}" type="pres">
      <dgm:prSet presAssocID="{DDA53D7D-8E99-4463-A1ED-AB6AC6D4377F}" presName="thinLine2b" presStyleLbl="callout" presStyleIdx="4" presStyleCnt="5"/>
      <dgm:spPr/>
    </dgm:pt>
    <dgm:pt modelId="{B0708B94-B82D-40AC-B26A-5B39B3960CB9}" type="pres">
      <dgm:prSet presAssocID="{DDA53D7D-8E99-4463-A1ED-AB6AC6D4377F}" presName="vertSpace2b" presStyleCnt="0"/>
      <dgm:spPr/>
    </dgm:pt>
  </dgm:ptLst>
  <dgm:cxnLst>
    <dgm:cxn modelId="{7E48F608-DDD8-4080-990A-2FB76B3D5139}" type="presOf" srcId="{57736ACF-9D45-430E-AADD-F60BEAD16A82}" destId="{DCE09DBC-FD74-4236-A284-68120EA0744F}" srcOrd="0" destOrd="0" presId="urn:microsoft.com/office/officeart/2008/layout/LinedList"/>
    <dgm:cxn modelId="{83E70E17-DFB2-4E12-8A74-0C6867EFEC19}" srcId="{850D17BD-8182-4DB3-8FD0-CFE90A0E881B}" destId="{402DB7DE-79E9-42B6-9823-C1746EE4E9F7}" srcOrd="0" destOrd="0" parTransId="{BA36281E-CBFD-4F51-890E-9ED3DECFAE55}" sibTransId="{0744CBC6-191B-41BD-BF68-5945FD845546}"/>
    <dgm:cxn modelId="{63420126-F189-42B3-9A53-D392CF8140F4}" type="presOf" srcId="{DDA53D7D-8E99-4463-A1ED-AB6AC6D4377F}" destId="{7EF6AA89-053D-4E43-B3B8-80865468E7E9}" srcOrd="0" destOrd="0" presId="urn:microsoft.com/office/officeart/2008/layout/LinedList"/>
    <dgm:cxn modelId="{BBA39926-0B49-4CF3-9B16-ED4C65C96EC2}" type="presOf" srcId="{7FA659C8-075F-46C1-84B5-38FD9CE56BBA}" destId="{554D8906-C89A-4688-95DE-8BD17DEAA6E9}" srcOrd="0" destOrd="0" presId="urn:microsoft.com/office/officeart/2008/layout/LinedList"/>
    <dgm:cxn modelId="{FFBB5235-FDD6-4F4A-8E4F-93A5D85AC92D}" type="presOf" srcId="{6B7A4960-0ACA-4854-8C08-50F348EA1739}" destId="{B23FE671-53A2-4084-9651-26C0F9EB5A02}" srcOrd="0" destOrd="0" presId="urn:microsoft.com/office/officeart/2008/layout/LinedList"/>
    <dgm:cxn modelId="{2673FB5D-B3D6-4177-A0D8-D764578F5755}" type="presOf" srcId="{850D17BD-8182-4DB3-8FD0-CFE90A0E881B}" destId="{FD82CAE4-5E15-4683-9679-AF48A3ECACFC}" srcOrd="0" destOrd="0" presId="urn:microsoft.com/office/officeart/2008/layout/LinedList"/>
    <dgm:cxn modelId="{151CBC60-D975-4524-9FEC-7F7F0175C239}" srcId="{850D17BD-8182-4DB3-8FD0-CFE90A0E881B}" destId="{DDA53D7D-8E99-4463-A1ED-AB6AC6D4377F}" srcOrd="4" destOrd="0" parTransId="{D7DCCF93-C488-4E70-999B-A3009573F08D}" sibTransId="{7ADC0D1A-61A9-465B-A58D-76F73FBA62BA}"/>
    <dgm:cxn modelId="{888ECA4D-A091-457F-9EB7-CF650D490596}" srcId="{850D17BD-8182-4DB3-8FD0-CFE90A0E881B}" destId="{7FA659C8-075F-46C1-84B5-38FD9CE56BBA}" srcOrd="3" destOrd="0" parTransId="{8268592D-5318-4D2A-8C6D-8F8C6A031A18}" sibTransId="{9D0316C0-28F2-47DF-A20C-ECBD6B681C9F}"/>
    <dgm:cxn modelId="{31337C76-CC59-46DD-9675-4F5D92F10AAC}" type="presOf" srcId="{4111FD8D-869E-413F-A517-68A104AE5C70}" destId="{878C247D-3DB0-4A67-959C-57011B55247F}" srcOrd="0" destOrd="0" presId="urn:microsoft.com/office/officeart/2008/layout/LinedList"/>
    <dgm:cxn modelId="{E4C8D2A3-4C6D-442D-B75F-E53675E488E1}" type="presOf" srcId="{402DB7DE-79E9-42B6-9823-C1746EE4E9F7}" destId="{2D8A2ACC-7BB8-4E48-8898-0967BA40B2EA}" srcOrd="0" destOrd="0" presId="urn:microsoft.com/office/officeart/2008/layout/LinedList"/>
    <dgm:cxn modelId="{840866BD-C604-4A45-9AB7-410E5486BB0D}" srcId="{850D17BD-8182-4DB3-8FD0-CFE90A0E881B}" destId="{4111FD8D-869E-413F-A517-68A104AE5C70}" srcOrd="2" destOrd="0" parTransId="{1F481423-F082-43F2-8030-59B9FC12BDCC}" sibTransId="{B58D4804-8B68-4687-BF8E-B1E7C5F3B448}"/>
    <dgm:cxn modelId="{62DC0FDC-A27D-4203-AA23-F5F82240C49E}" srcId="{850D17BD-8182-4DB3-8FD0-CFE90A0E881B}" destId="{57736ACF-9D45-430E-AADD-F60BEAD16A82}" srcOrd="1" destOrd="0" parTransId="{B3BAE4D9-E290-4E72-B98A-F0496D1D13DF}" sibTransId="{633EEB18-7A9A-4584-A99E-09A861A51A70}"/>
    <dgm:cxn modelId="{1A2392E9-4BC8-40F1-9104-D0CD1C853383}" srcId="{6B7A4960-0ACA-4854-8C08-50F348EA1739}" destId="{850D17BD-8182-4DB3-8FD0-CFE90A0E881B}" srcOrd="0" destOrd="0" parTransId="{FC3FA91A-ABA5-4866-BFF1-6099B67F5F3D}" sibTransId="{EF17131B-C3A5-492D-94E5-C87E2B48B188}"/>
    <dgm:cxn modelId="{436E9747-D4B7-4609-99AB-0F703F0F9C8C}" type="presParOf" srcId="{B23FE671-53A2-4084-9651-26C0F9EB5A02}" destId="{B1971DFD-798F-466F-9C16-0EDB53D763B8}" srcOrd="0" destOrd="0" presId="urn:microsoft.com/office/officeart/2008/layout/LinedList"/>
    <dgm:cxn modelId="{472D6BBA-87EF-40B3-A723-E1D4967D1DE7}" type="presParOf" srcId="{B23FE671-53A2-4084-9651-26C0F9EB5A02}" destId="{2984CB5D-B578-4222-9D08-0E5D6831E3E3}" srcOrd="1" destOrd="0" presId="urn:microsoft.com/office/officeart/2008/layout/LinedList"/>
    <dgm:cxn modelId="{29896D07-F38D-4DCF-9E01-CD6E7DD96D09}" type="presParOf" srcId="{2984CB5D-B578-4222-9D08-0E5D6831E3E3}" destId="{FD82CAE4-5E15-4683-9679-AF48A3ECACFC}" srcOrd="0" destOrd="0" presId="urn:microsoft.com/office/officeart/2008/layout/LinedList"/>
    <dgm:cxn modelId="{361A3E93-26FF-48DC-9172-06A3A4420282}" type="presParOf" srcId="{2984CB5D-B578-4222-9D08-0E5D6831E3E3}" destId="{F40CDC73-0883-4780-B1FB-E5302FD15A6D}" srcOrd="1" destOrd="0" presId="urn:microsoft.com/office/officeart/2008/layout/LinedList"/>
    <dgm:cxn modelId="{D5D9AC68-80A4-403F-AEB8-41F42B8F3FED}" type="presParOf" srcId="{F40CDC73-0883-4780-B1FB-E5302FD15A6D}" destId="{BFFBF824-5E9C-4108-80C2-86F65B5472F6}" srcOrd="0" destOrd="0" presId="urn:microsoft.com/office/officeart/2008/layout/LinedList"/>
    <dgm:cxn modelId="{7847A618-F2F9-4F59-ABCA-E8BFA4749706}" type="presParOf" srcId="{F40CDC73-0883-4780-B1FB-E5302FD15A6D}" destId="{F539B1B1-555E-448F-A087-233E077C9F15}" srcOrd="1" destOrd="0" presId="urn:microsoft.com/office/officeart/2008/layout/LinedList"/>
    <dgm:cxn modelId="{6AAC03D2-B7E7-453A-A705-CC50AE9A0C38}" type="presParOf" srcId="{F539B1B1-555E-448F-A087-233E077C9F15}" destId="{7B7183D3-FE0C-4ED3-A2E7-F7103860514D}" srcOrd="0" destOrd="0" presId="urn:microsoft.com/office/officeart/2008/layout/LinedList"/>
    <dgm:cxn modelId="{8CE5E4EF-9EED-41C7-B56B-50306DA70995}" type="presParOf" srcId="{F539B1B1-555E-448F-A087-233E077C9F15}" destId="{2D8A2ACC-7BB8-4E48-8898-0967BA40B2EA}" srcOrd="1" destOrd="0" presId="urn:microsoft.com/office/officeart/2008/layout/LinedList"/>
    <dgm:cxn modelId="{9DEF900E-0C29-41C3-BAFB-5F37902609CB}" type="presParOf" srcId="{F539B1B1-555E-448F-A087-233E077C9F15}" destId="{E583C2B7-235D-4E16-A301-9BC07D4A3DEC}" srcOrd="2" destOrd="0" presId="urn:microsoft.com/office/officeart/2008/layout/LinedList"/>
    <dgm:cxn modelId="{470D7DDC-0864-4BA8-959A-F6C1ECC2F8D4}" type="presParOf" srcId="{F40CDC73-0883-4780-B1FB-E5302FD15A6D}" destId="{17A24A2B-DA2E-4E3D-90DF-2D82A8DCAAB0}" srcOrd="2" destOrd="0" presId="urn:microsoft.com/office/officeart/2008/layout/LinedList"/>
    <dgm:cxn modelId="{C632C285-5198-4649-8BB6-CB213694931F}" type="presParOf" srcId="{F40CDC73-0883-4780-B1FB-E5302FD15A6D}" destId="{2E9F935E-6C65-40F4-9797-7B240B23A1E1}" srcOrd="3" destOrd="0" presId="urn:microsoft.com/office/officeart/2008/layout/LinedList"/>
    <dgm:cxn modelId="{0640B000-AF00-43EA-A566-89FEA2795AF1}" type="presParOf" srcId="{F40CDC73-0883-4780-B1FB-E5302FD15A6D}" destId="{495B0921-1706-4F62-A35B-16F9F89B345B}" srcOrd="4" destOrd="0" presId="urn:microsoft.com/office/officeart/2008/layout/LinedList"/>
    <dgm:cxn modelId="{9381A131-CD75-49A6-A1FA-68CD0176CDBE}" type="presParOf" srcId="{495B0921-1706-4F62-A35B-16F9F89B345B}" destId="{C8E46A7D-5404-49DE-8D2F-5E30781D65A4}" srcOrd="0" destOrd="0" presId="urn:microsoft.com/office/officeart/2008/layout/LinedList"/>
    <dgm:cxn modelId="{4B17A129-FB1E-4398-A358-D46F42A79820}" type="presParOf" srcId="{495B0921-1706-4F62-A35B-16F9F89B345B}" destId="{DCE09DBC-FD74-4236-A284-68120EA0744F}" srcOrd="1" destOrd="0" presId="urn:microsoft.com/office/officeart/2008/layout/LinedList"/>
    <dgm:cxn modelId="{9341F70F-6ED5-41F1-9207-AE407FA6D742}" type="presParOf" srcId="{495B0921-1706-4F62-A35B-16F9F89B345B}" destId="{B080A46B-8733-4E1B-A500-6D0C6BBD3F54}" srcOrd="2" destOrd="0" presId="urn:microsoft.com/office/officeart/2008/layout/LinedList"/>
    <dgm:cxn modelId="{CD3F336F-0518-43AF-8E49-354F05580947}" type="presParOf" srcId="{F40CDC73-0883-4780-B1FB-E5302FD15A6D}" destId="{45FEC5B4-A2CA-42C5-B01B-14A2C287C614}" srcOrd="5" destOrd="0" presId="urn:microsoft.com/office/officeart/2008/layout/LinedList"/>
    <dgm:cxn modelId="{46885B1F-75E7-4174-A175-60666E571ADF}" type="presParOf" srcId="{F40CDC73-0883-4780-B1FB-E5302FD15A6D}" destId="{27D4D353-3855-472A-A741-94772EE24019}" srcOrd="6" destOrd="0" presId="urn:microsoft.com/office/officeart/2008/layout/LinedList"/>
    <dgm:cxn modelId="{C826F6FB-1BFF-470E-9C53-2C98B7DBAE11}" type="presParOf" srcId="{F40CDC73-0883-4780-B1FB-E5302FD15A6D}" destId="{15F95CC6-A6DF-4E8E-B3CA-1B7CCFF09D29}" srcOrd="7" destOrd="0" presId="urn:microsoft.com/office/officeart/2008/layout/LinedList"/>
    <dgm:cxn modelId="{D3541691-DBCD-4AAA-A0E2-1DCF24B28EC4}" type="presParOf" srcId="{15F95CC6-A6DF-4E8E-B3CA-1B7CCFF09D29}" destId="{AC383FB6-F58F-4132-A5E2-670745498411}" srcOrd="0" destOrd="0" presId="urn:microsoft.com/office/officeart/2008/layout/LinedList"/>
    <dgm:cxn modelId="{5DE59E32-E185-44B5-97A4-5A19F8AA2D1F}" type="presParOf" srcId="{15F95CC6-A6DF-4E8E-B3CA-1B7CCFF09D29}" destId="{878C247D-3DB0-4A67-959C-57011B55247F}" srcOrd="1" destOrd="0" presId="urn:microsoft.com/office/officeart/2008/layout/LinedList"/>
    <dgm:cxn modelId="{73422620-C50C-4680-979B-19AD607BE8B3}" type="presParOf" srcId="{15F95CC6-A6DF-4E8E-B3CA-1B7CCFF09D29}" destId="{552C921B-8AE6-4D1B-9CA9-D63CBCF8FBA0}" srcOrd="2" destOrd="0" presId="urn:microsoft.com/office/officeart/2008/layout/LinedList"/>
    <dgm:cxn modelId="{551A09BF-CBCA-4D8D-9512-9D3F7D86E375}" type="presParOf" srcId="{F40CDC73-0883-4780-B1FB-E5302FD15A6D}" destId="{26AE8B27-3BBC-4240-80DB-D8FEF48FF5E6}" srcOrd="8" destOrd="0" presId="urn:microsoft.com/office/officeart/2008/layout/LinedList"/>
    <dgm:cxn modelId="{42EBDECB-83CA-44B4-B2BA-30BC4E76876E}" type="presParOf" srcId="{F40CDC73-0883-4780-B1FB-E5302FD15A6D}" destId="{0D40014D-4568-4860-8150-7AFA3DBC7DF6}" srcOrd="9" destOrd="0" presId="urn:microsoft.com/office/officeart/2008/layout/LinedList"/>
    <dgm:cxn modelId="{C8990BE0-508D-4FFD-8C98-C398783552B2}" type="presParOf" srcId="{F40CDC73-0883-4780-B1FB-E5302FD15A6D}" destId="{CAA2AB7D-B1D4-41B2-B31A-2E65EEF46C71}" srcOrd="10" destOrd="0" presId="urn:microsoft.com/office/officeart/2008/layout/LinedList"/>
    <dgm:cxn modelId="{80669206-9B1A-4848-ABE3-43ADE48089E2}" type="presParOf" srcId="{CAA2AB7D-B1D4-41B2-B31A-2E65EEF46C71}" destId="{0EE61154-A39C-43AC-9F0D-5E21B0BBCEE7}" srcOrd="0" destOrd="0" presId="urn:microsoft.com/office/officeart/2008/layout/LinedList"/>
    <dgm:cxn modelId="{DA8A744B-6DBE-47FC-A5FF-846D6C5A5792}" type="presParOf" srcId="{CAA2AB7D-B1D4-41B2-B31A-2E65EEF46C71}" destId="{554D8906-C89A-4688-95DE-8BD17DEAA6E9}" srcOrd="1" destOrd="0" presId="urn:microsoft.com/office/officeart/2008/layout/LinedList"/>
    <dgm:cxn modelId="{8F02DABF-C040-4AC5-9E26-3D22D586ED47}" type="presParOf" srcId="{CAA2AB7D-B1D4-41B2-B31A-2E65EEF46C71}" destId="{CCE84F7D-2809-4FDA-B648-03EC99275361}" srcOrd="2" destOrd="0" presId="urn:microsoft.com/office/officeart/2008/layout/LinedList"/>
    <dgm:cxn modelId="{00FA43BD-1AA6-462B-AF8A-BCCBED360084}" type="presParOf" srcId="{F40CDC73-0883-4780-B1FB-E5302FD15A6D}" destId="{8AA0F9B6-0727-41D2-AAE5-507A2A7C48F4}" srcOrd="11" destOrd="0" presId="urn:microsoft.com/office/officeart/2008/layout/LinedList"/>
    <dgm:cxn modelId="{4D5CEDF3-902B-4786-94B6-97C1DD10196C}" type="presParOf" srcId="{F40CDC73-0883-4780-B1FB-E5302FD15A6D}" destId="{53BC24CF-B0C7-4EBA-B9C2-AD6DCF4BCA63}" srcOrd="12" destOrd="0" presId="urn:microsoft.com/office/officeart/2008/layout/LinedList"/>
    <dgm:cxn modelId="{B73DBCB4-71CF-4719-9755-73155D28DFD7}" type="presParOf" srcId="{F40CDC73-0883-4780-B1FB-E5302FD15A6D}" destId="{CB176448-A4BE-4258-962F-8185988B01DC}" srcOrd="13" destOrd="0" presId="urn:microsoft.com/office/officeart/2008/layout/LinedList"/>
    <dgm:cxn modelId="{40B29E8D-0B06-470C-A997-A491232FAB87}" type="presParOf" srcId="{CB176448-A4BE-4258-962F-8185988B01DC}" destId="{9B6E6C9C-C7D0-456B-B891-67BF36CB1317}" srcOrd="0" destOrd="0" presId="urn:microsoft.com/office/officeart/2008/layout/LinedList"/>
    <dgm:cxn modelId="{B80178C7-CEC9-410A-9630-4527CF29FA52}" type="presParOf" srcId="{CB176448-A4BE-4258-962F-8185988B01DC}" destId="{7EF6AA89-053D-4E43-B3B8-80865468E7E9}" srcOrd="1" destOrd="0" presId="urn:microsoft.com/office/officeart/2008/layout/LinedList"/>
    <dgm:cxn modelId="{7C3EEC1D-12E5-46AE-9FEA-BB3C968196D4}" type="presParOf" srcId="{CB176448-A4BE-4258-962F-8185988B01DC}" destId="{FBEA9AE9-790B-4615-9AA4-99C32D8E9AA9}" srcOrd="2" destOrd="0" presId="urn:microsoft.com/office/officeart/2008/layout/LinedList"/>
    <dgm:cxn modelId="{2F0B4519-BCB6-45B3-AFBA-476D480BA7A9}" type="presParOf" srcId="{F40CDC73-0883-4780-B1FB-E5302FD15A6D}" destId="{EB29A701-E503-48FA-88BF-57A620EF6D5E}" srcOrd="14" destOrd="0" presId="urn:microsoft.com/office/officeart/2008/layout/LinedList"/>
    <dgm:cxn modelId="{0D48C356-CE78-4920-857F-9AF4D26F8A02}" type="presParOf" srcId="{F40CDC73-0883-4780-B1FB-E5302FD15A6D}" destId="{B0708B94-B82D-40AC-B26A-5B39B3960CB9}" srcOrd="15" destOrd="0" presId="urn:microsoft.com/office/officeart/2008/layout/LinedList"/>
  </dgm:cxnLst>
  <dgm:bg>
    <a:solidFill>
      <a:schemeClr val="accent6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6E7BCD-2AED-4EC2-8CFE-AB2F3A591F41}" type="doc">
      <dgm:prSet loTypeId="urn:microsoft.com/office/officeart/2005/8/layout/matrix1" loCatId="matrix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LID4096"/>
        </a:p>
      </dgm:t>
    </dgm:pt>
    <dgm:pt modelId="{52E5C73B-E0D2-4DDB-BA0D-D55CF13EC846}">
      <dgm:prSet phldrT="[Текст]" custT="1"/>
      <dgm:spPr/>
      <dgm:t>
        <a:bodyPr/>
        <a:lstStyle/>
        <a:p>
          <a:r>
            <a:rPr lang="ru-RU" sz="2400" b="1" i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Показания к хирургическому лечению:</a:t>
          </a:r>
          <a:endParaRPr lang="LID4096" sz="2400" dirty="0">
            <a:highlight>
              <a:srgbClr val="FFFF00"/>
            </a:highlight>
          </a:endParaRPr>
        </a:p>
      </dgm:t>
    </dgm:pt>
    <dgm:pt modelId="{D4CC424F-601F-4E45-8E8A-0B4BD9D32A6A}" type="parTrans" cxnId="{E0A21049-C456-4D71-9CA7-25F4292BD11A}">
      <dgm:prSet/>
      <dgm:spPr/>
      <dgm:t>
        <a:bodyPr/>
        <a:lstStyle/>
        <a:p>
          <a:endParaRPr lang="LID4096"/>
        </a:p>
      </dgm:t>
    </dgm:pt>
    <dgm:pt modelId="{6DE5E8CE-542C-4FCC-AD34-6D9D9B2A7BFB}" type="sibTrans" cxnId="{E0A21049-C456-4D71-9CA7-25F4292BD11A}">
      <dgm:prSet/>
      <dgm:spPr/>
      <dgm:t>
        <a:bodyPr/>
        <a:lstStyle/>
        <a:p>
          <a:endParaRPr lang="LID4096"/>
        </a:p>
      </dgm:t>
    </dgm:pt>
    <dgm:pt modelId="{1A38D14D-D8D9-49C6-B7E1-0E5455EEB971}">
      <dgm:prSet phldrT="[Текст]" custT="1"/>
      <dgm:spPr/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признаки расширения ПП</a:t>
          </a:r>
          <a:endParaRPr lang="LID4096" sz="2400" dirty="0"/>
        </a:p>
      </dgm:t>
    </dgm:pt>
    <dgm:pt modelId="{CF48B808-5ABE-49F5-B3F2-9F8CB45BD0C4}" type="parTrans" cxnId="{13FBECC9-A440-4C73-81C4-E86526FEAFA6}">
      <dgm:prSet/>
      <dgm:spPr/>
      <dgm:t>
        <a:bodyPr/>
        <a:lstStyle/>
        <a:p>
          <a:endParaRPr lang="LID4096"/>
        </a:p>
      </dgm:t>
    </dgm:pt>
    <dgm:pt modelId="{F0F18D9A-CDA9-40CC-88EE-7B8987495889}" type="sibTrans" cxnId="{13FBECC9-A440-4C73-81C4-E86526FEAFA6}">
      <dgm:prSet/>
      <dgm:spPr/>
      <dgm:t>
        <a:bodyPr/>
        <a:lstStyle/>
        <a:p>
          <a:endParaRPr lang="LID4096"/>
        </a:p>
      </dgm:t>
    </dgm:pt>
    <dgm:pt modelId="{AE7A81EB-2C68-4599-AF01-98975E0520AF}">
      <dgm:prSet phldrT="[Текст]" custT="1"/>
      <dgm:spPr/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диаметр дефекта 5 мм и более</a:t>
          </a:r>
          <a:endParaRPr lang="LID4096" sz="2400" dirty="0"/>
        </a:p>
      </dgm:t>
    </dgm:pt>
    <dgm:pt modelId="{54A8F076-F3DA-4617-AB74-91F7304DDE1F}" type="parTrans" cxnId="{8C94483E-4082-40C8-87DA-E0C439BA5FC3}">
      <dgm:prSet/>
      <dgm:spPr/>
      <dgm:t>
        <a:bodyPr/>
        <a:lstStyle/>
        <a:p>
          <a:endParaRPr lang="LID4096"/>
        </a:p>
      </dgm:t>
    </dgm:pt>
    <dgm:pt modelId="{D69781E4-032F-4236-B846-207BB25AC525}" type="sibTrans" cxnId="{8C94483E-4082-40C8-87DA-E0C439BA5FC3}">
      <dgm:prSet/>
      <dgm:spPr/>
      <dgm:t>
        <a:bodyPr/>
        <a:lstStyle/>
        <a:p>
          <a:endParaRPr lang="LID4096"/>
        </a:p>
      </dgm:t>
    </dgm:pt>
    <dgm:pt modelId="{5609137E-39C4-4DF9-90E3-6793A5C7FCCC}">
      <dgm:prSet phldrT="[Текст]" custT="1"/>
      <dgm:spPr/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отсутствие положительной динамики к самостоятельному закрытию дефекта</a:t>
          </a:r>
          <a:endParaRPr lang="LID4096" sz="2400" dirty="0"/>
        </a:p>
      </dgm:t>
    </dgm:pt>
    <dgm:pt modelId="{DB839E07-9461-49E6-A5AF-856756C31266}" type="parTrans" cxnId="{65CB99FC-6898-4517-AA3F-6EEFC9C66A06}">
      <dgm:prSet/>
      <dgm:spPr/>
      <dgm:t>
        <a:bodyPr/>
        <a:lstStyle/>
        <a:p>
          <a:endParaRPr lang="LID4096"/>
        </a:p>
      </dgm:t>
    </dgm:pt>
    <dgm:pt modelId="{16F9114C-1A41-410F-B2E6-EB02A0FC7901}" type="sibTrans" cxnId="{65CB99FC-6898-4517-AA3F-6EEFC9C66A06}">
      <dgm:prSet/>
      <dgm:spPr/>
      <dgm:t>
        <a:bodyPr/>
        <a:lstStyle/>
        <a:p>
          <a:endParaRPr lang="LID4096"/>
        </a:p>
      </dgm:t>
    </dgm:pt>
    <dgm:pt modelId="{19C64B96-442A-41BF-990E-C2D6399ADE91}">
      <dgm:prSet phldrT="[Текст]" custT="1"/>
      <dgm:spPr/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признаки лёгочной гипертензии</a:t>
          </a:r>
        </a:p>
      </dgm:t>
    </dgm:pt>
    <dgm:pt modelId="{7012CD9F-2657-49F1-AE2D-18F6639B518A}" type="parTrans" cxnId="{1258205B-A483-4409-BD75-F38329D598A1}">
      <dgm:prSet/>
      <dgm:spPr/>
      <dgm:t>
        <a:bodyPr/>
        <a:lstStyle/>
        <a:p>
          <a:endParaRPr lang="LID4096"/>
        </a:p>
      </dgm:t>
    </dgm:pt>
    <dgm:pt modelId="{E07C4715-D907-434E-A1ED-4EB18180262D}" type="sibTrans" cxnId="{1258205B-A483-4409-BD75-F38329D598A1}">
      <dgm:prSet/>
      <dgm:spPr/>
      <dgm:t>
        <a:bodyPr/>
        <a:lstStyle/>
        <a:p>
          <a:endParaRPr lang="LID4096"/>
        </a:p>
      </dgm:t>
    </dgm:pt>
    <dgm:pt modelId="{D452D0F7-0699-4976-A57A-15EF2AA084D0}" type="pres">
      <dgm:prSet presAssocID="{CE6E7BCD-2AED-4EC2-8CFE-AB2F3A591F4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9E0FF8C-2582-41C4-899D-E6BAE5EF4895}" type="pres">
      <dgm:prSet presAssocID="{CE6E7BCD-2AED-4EC2-8CFE-AB2F3A591F41}" presName="matrix" presStyleCnt="0"/>
      <dgm:spPr/>
    </dgm:pt>
    <dgm:pt modelId="{96CBFA75-0814-4382-AA9E-E9B7941391D5}" type="pres">
      <dgm:prSet presAssocID="{CE6E7BCD-2AED-4EC2-8CFE-AB2F3A591F41}" presName="tile1" presStyleLbl="node1" presStyleIdx="0" presStyleCnt="4"/>
      <dgm:spPr/>
    </dgm:pt>
    <dgm:pt modelId="{F080DBC2-C12C-4132-8F72-11BAE7417324}" type="pres">
      <dgm:prSet presAssocID="{CE6E7BCD-2AED-4EC2-8CFE-AB2F3A591F4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FEAC7D0-590B-41F3-BB6D-8CB878BDEE0A}" type="pres">
      <dgm:prSet presAssocID="{CE6E7BCD-2AED-4EC2-8CFE-AB2F3A591F41}" presName="tile2" presStyleLbl="node1" presStyleIdx="1" presStyleCnt="4"/>
      <dgm:spPr/>
    </dgm:pt>
    <dgm:pt modelId="{0A5C72E5-0959-4828-A318-6B6B9760A5B5}" type="pres">
      <dgm:prSet presAssocID="{CE6E7BCD-2AED-4EC2-8CFE-AB2F3A591F4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0BBA497-83CF-4DD8-BA08-CF30DC9B3626}" type="pres">
      <dgm:prSet presAssocID="{CE6E7BCD-2AED-4EC2-8CFE-AB2F3A591F41}" presName="tile3" presStyleLbl="node1" presStyleIdx="2" presStyleCnt="4" custLinFactNeighborX="-393" custLinFactNeighborY="1782"/>
      <dgm:spPr/>
    </dgm:pt>
    <dgm:pt modelId="{0D7FE7EB-7DA8-4D12-9D0E-D7BEB395C2E8}" type="pres">
      <dgm:prSet presAssocID="{CE6E7BCD-2AED-4EC2-8CFE-AB2F3A591F4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C233BE8-A4ED-4943-A72F-01A2DAB50A77}" type="pres">
      <dgm:prSet presAssocID="{CE6E7BCD-2AED-4EC2-8CFE-AB2F3A591F41}" presName="tile4" presStyleLbl="node1" presStyleIdx="3" presStyleCnt="4"/>
      <dgm:spPr/>
    </dgm:pt>
    <dgm:pt modelId="{77175736-2EDF-485F-B30C-BE0E82A9DF83}" type="pres">
      <dgm:prSet presAssocID="{CE6E7BCD-2AED-4EC2-8CFE-AB2F3A591F4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9001743-F87A-4ACD-A6AB-CD9A636B63B4}" type="pres">
      <dgm:prSet presAssocID="{CE6E7BCD-2AED-4EC2-8CFE-AB2F3A591F41}" presName="centerTile" presStyleLbl="fgShp" presStyleIdx="0" presStyleCnt="1" custScaleX="152174">
        <dgm:presLayoutVars>
          <dgm:chMax val="0"/>
          <dgm:chPref val="0"/>
        </dgm:presLayoutVars>
      </dgm:prSet>
      <dgm:spPr/>
    </dgm:pt>
  </dgm:ptLst>
  <dgm:cxnLst>
    <dgm:cxn modelId="{54F87D04-3740-442E-862A-B8C6A20789FD}" type="presOf" srcId="{CE6E7BCD-2AED-4EC2-8CFE-AB2F3A591F41}" destId="{D452D0F7-0699-4976-A57A-15EF2AA084D0}" srcOrd="0" destOrd="0" presId="urn:microsoft.com/office/officeart/2005/8/layout/matrix1"/>
    <dgm:cxn modelId="{D3073307-F8B4-403A-AF61-0393AEDCD6DD}" type="presOf" srcId="{AE7A81EB-2C68-4599-AF01-98975E0520AF}" destId="{0A5C72E5-0959-4828-A318-6B6B9760A5B5}" srcOrd="1" destOrd="0" presId="urn:microsoft.com/office/officeart/2005/8/layout/matrix1"/>
    <dgm:cxn modelId="{3659AB2A-CF05-498F-9E47-07C96AB22A88}" type="presOf" srcId="{5609137E-39C4-4DF9-90E3-6793A5C7FCCC}" destId="{20BBA497-83CF-4DD8-BA08-CF30DC9B3626}" srcOrd="0" destOrd="0" presId="urn:microsoft.com/office/officeart/2005/8/layout/matrix1"/>
    <dgm:cxn modelId="{6137CC39-D8CD-41F5-982A-45107C85AE7D}" type="presOf" srcId="{52E5C73B-E0D2-4DDB-BA0D-D55CF13EC846}" destId="{79001743-F87A-4ACD-A6AB-CD9A636B63B4}" srcOrd="0" destOrd="0" presId="urn:microsoft.com/office/officeart/2005/8/layout/matrix1"/>
    <dgm:cxn modelId="{9ABB243C-9F89-4F35-AE87-A9F36943B1FA}" type="presOf" srcId="{19C64B96-442A-41BF-990E-C2D6399ADE91}" destId="{77175736-2EDF-485F-B30C-BE0E82A9DF83}" srcOrd="1" destOrd="0" presId="urn:microsoft.com/office/officeart/2005/8/layout/matrix1"/>
    <dgm:cxn modelId="{8C94483E-4082-40C8-87DA-E0C439BA5FC3}" srcId="{52E5C73B-E0D2-4DDB-BA0D-D55CF13EC846}" destId="{AE7A81EB-2C68-4599-AF01-98975E0520AF}" srcOrd="1" destOrd="0" parTransId="{54A8F076-F3DA-4617-AB74-91F7304DDE1F}" sibTransId="{D69781E4-032F-4236-B846-207BB25AC525}"/>
    <dgm:cxn modelId="{847D693F-6B90-4712-B8C1-D04E71AB0F5D}" type="presOf" srcId="{1A38D14D-D8D9-49C6-B7E1-0E5455EEB971}" destId="{96CBFA75-0814-4382-AA9E-E9B7941391D5}" srcOrd="0" destOrd="0" presId="urn:microsoft.com/office/officeart/2005/8/layout/matrix1"/>
    <dgm:cxn modelId="{1258205B-A483-4409-BD75-F38329D598A1}" srcId="{52E5C73B-E0D2-4DDB-BA0D-D55CF13EC846}" destId="{19C64B96-442A-41BF-990E-C2D6399ADE91}" srcOrd="3" destOrd="0" parTransId="{7012CD9F-2657-49F1-AE2D-18F6639B518A}" sibTransId="{E07C4715-D907-434E-A1ED-4EB18180262D}"/>
    <dgm:cxn modelId="{E0A21049-C456-4D71-9CA7-25F4292BD11A}" srcId="{CE6E7BCD-2AED-4EC2-8CFE-AB2F3A591F41}" destId="{52E5C73B-E0D2-4DDB-BA0D-D55CF13EC846}" srcOrd="0" destOrd="0" parTransId="{D4CC424F-601F-4E45-8E8A-0B4BD9D32A6A}" sibTransId="{6DE5E8CE-542C-4FCC-AD34-6D9D9B2A7BFB}"/>
    <dgm:cxn modelId="{D125D76C-DBAB-426B-BD91-7A36813113AB}" type="presOf" srcId="{19C64B96-442A-41BF-990E-C2D6399ADE91}" destId="{8C233BE8-A4ED-4943-A72F-01A2DAB50A77}" srcOrd="0" destOrd="0" presId="urn:microsoft.com/office/officeart/2005/8/layout/matrix1"/>
    <dgm:cxn modelId="{8CA58759-B53D-461C-A854-A8070EB2A046}" type="presOf" srcId="{5609137E-39C4-4DF9-90E3-6793A5C7FCCC}" destId="{0D7FE7EB-7DA8-4D12-9D0E-D7BEB395C2E8}" srcOrd="1" destOrd="0" presId="urn:microsoft.com/office/officeart/2005/8/layout/matrix1"/>
    <dgm:cxn modelId="{39C4367E-AED0-4B29-85CD-3F59AD8F3C10}" type="presOf" srcId="{1A38D14D-D8D9-49C6-B7E1-0E5455EEB971}" destId="{F080DBC2-C12C-4132-8F72-11BAE7417324}" srcOrd="1" destOrd="0" presId="urn:microsoft.com/office/officeart/2005/8/layout/matrix1"/>
    <dgm:cxn modelId="{13FBECC9-A440-4C73-81C4-E86526FEAFA6}" srcId="{52E5C73B-E0D2-4DDB-BA0D-D55CF13EC846}" destId="{1A38D14D-D8D9-49C6-B7E1-0E5455EEB971}" srcOrd="0" destOrd="0" parTransId="{CF48B808-5ABE-49F5-B3F2-9F8CB45BD0C4}" sibTransId="{F0F18D9A-CDA9-40CC-88EE-7B8987495889}"/>
    <dgm:cxn modelId="{DAE6A7E5-61C9-4352-B1B7-45E18B513FBE}" type="presOf" srcId="{AE7A81EB-2C68-4599-AF01-98975E0520AF}" destId="{FFEAC7D0-590B-41F3-BB6D-8CB878BDEE0A}" srcOrd="0" destOrd="0" presId="urn:microsoft.com/office/officeart/2005/8/layout/matrix1"/>
    <dgm:cxn modelId="{65CB99FC-6898-4517-AA3F-6EEFC9C66A06}" srcId="{52E5C73B-E0D2-4DDB-BA0D-D55CF13EC846}" destId="{5609137E-39C4-4DF9-90E3-6793A5C7FCCC}" srcOrd="2" destOrd="0" parTransId="{DB839E07-9461-49E6-A5AF-856756C31266}" sibTransId="{16F9114C-1A41-410F-B2E6-EB02A0FC7901}"/>
    <dgm:cxn modelId="{62697791-391C-4E3B-AFF5-1D48BA565F63}" type="presParOf" srcId="{D452D0F7-0699-4976-A57A-15EF2AA084D0}" destId="{49E0FF8C-2582-41C4-899D-E6BAE5EF4895}" srcOrd="0" destOrd="0" presId="urn:microsoft.com/office/officeart/2005/8/layout/matrix1"/>
    <dgm:cxn modelId="{2C3FFBD4-29A6-4F5F-85A1-8270672BE9E0}" type="presParOf" srcId="{49E0FF8C-2582-41C4-899D-E6BAE5EF4895}" destId="{96CBFA75-0814-4382-AA9E-E9B7941391D5}" srcOrd="0" destOrd="0" presId="urn:microsoft.com/office/officeart/2005/8/layout/matrix1"/>
    <dgm:cxn modelId="{20C43F81-DF1D-4999-AE70-AC2D09D85F11}" type="presParOf" srcId="{49E0FF8C-2582-41C4-899D-E6BAE5EF4895}" destId="{F080DBC2-C12C-4132-8F72-11BAE7417324}" srcOrd="1" destOrd="0" presId="urn:microsoft.com/office/officeart/2005/8/layout/matrix1"/>
    <dgm:cxn modelId="{B2941B22-7775-43E0-87B7-0CA6C544C2AF}" type="presParOf" srcId="{49E0FF8C-2582-41C4-899D-E6BAE5EF4895}" destId="{FFEAC7D0-590B-41F3-BB6D-8CB878BDEE0A}" srcOrd="2" destOrd="0" presId="urn:microsoft.com/office/officeart/2005/8/layout/matrix1"/>
    <dgm:cxn modelId="{9961AE6F-F867-48BC-ABB1-BE1895C673FC}" type="presParOf" srcId="{49E0FF8C-2582-41C4-899D-E6BAE5EF4895}" destId="{0A5C72E5-0959-4828-A318-6B6B9760A5B5}" srcOrd="3" destOrd="0" presId="urn:microsoft.com/office/officeart/2005/8/layout/matrix1"/>
    <dgm:cxn modelId="{968F990F-74BD-4E63-BE0E-1EC3B684EC0B}" type="presParOf" srcId="{49E0FF8C-2582-41C4-899D-E6BAE5EF4895}" destId="{20BBA497-83CF-4DD8-BA08-CF30DC9B3626}" srcOrd="4" destOrd="0" presId="urn:microsoft.com/office/officeart/2005/8/layout/matrix1"/>
    <dgm:cxn modelId="{DB9F9512-3453-440F-84F7-9DF29147967C}" type="presParOf" srcId="{49E0FF8C-2582-41C4-899D-E6BAE5EF4895}" destId="{0D7FE7EB-7DA8-4D12-9D0E-D7BEB395C2E8}" srcOrd="5" destOrd="0" presId="urn:microsoft.com/office/officeart/2005/8/layout/matrix1"/>
    <dgm:cxn modelId="{7B6C51F9-7558-4AD4-BFBE-C9B117E20E8F}" type="presParOf" srcId="{49E0FF8C-2582-41C4-899D-E6BAE5EF4895}" destId="{8C233BE8-A4ED-4943-A72F-01A2DAB50A77}" srcOrd="6" destOrd="0" presId="urn:microsoft.com/office/officeart/2005/8/layout/matrix1"/>
    <dgm:cxn modelId="{289A8AC3-447F-4025-A737-725C97D0E3DB}" type="presParOf" srcId="{49E0FF8C-2582-41C4-899D-E6BAE5EF4895}" destId="{77175736-2EDF-485F-B30C-BE0E82A9DF83}" srcOrd="7" destOrd="0" presId="urn:microsoft.com/office/officeart/2005/8/layout/matrix1"/>
    <dgm:cxn modelId="{282515AF-EDC6-46AD-A3B5-1496575320D8}" type="presParOf" srcId="{D452D0F7-0699-4976-A57A-15EF2AA084D0}" destId="{79001743-F87A-4ACD-A6AB-CD9A636B63B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6E7BCD-2AED-4EC2-8CFE-AB2F3A591F41}" type="doc">
      <dgm:prSet loTypeId="urn:microsoft.com/office/officeart/2005/8/layout/matrix1" loCatId="matrix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LID4096"/>
        </a:p>
      </dgm:t>
    </dgm:pt>
    <dgm:pt modelId="{52E5C73B-E0D2-4DDB-BA0D-D55CF13EC846}">
      <dgm:prSet phldrT="[Текст]"/>
      <dgm:spPr/>
      <dgm:t>
        <a:bodyPr/>
        <a:lstStyle/>
        <a:p>
          <a:r>
            <a:rPr lang="ru-RU" b="1" i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Варианты операций при ДМПП:</a:t>
          </a:r>
          <a:endParaRPr lang="LID4096" dirty="0">
            <a:highlight>
              <a:srgbClr val="FFFF00"/>
            </a:highlight>
          </a:endParaRPr>
        </a:p>
      </dgm:t>
    </dgm:pt>
    <dgm:pt modelId="{D4CC424F-601F-4E45-8E8A-0B4BD9D32A6A}" type="parTrans" cxnId="{E0A21049-C456-4D71-9CA7-25F4292BD11A}">
      <dgm:prSet/>
      <dgm:spPr/>
      <dgm:t>
        <a:bodyPr/>
        <a:lstStyle/>
        <a:p>
          <a:endParaRPr lang="LID4096"/>
        </a:p>
      </dgm:t>
    </dgm:pt>
    <dgm:pt modelId="{6DE5E8CE-542C-4FCC-AD34-6D9D9B2A7BFB}" type="sibTrans" cxnId="{E0A21049-C456-4D71-9CA7-25F4292BD11A}">
      <dgm:prSet/>
      <dgm:spPr/>
      <dgm:t>
        <a:bodyPr/>
        <a:lstStyle/>
        <a:p>
          <a:endParaRPr lang="LID4096"/>
        </a:p>
      </dgm:t>
    </dgm:pt>
    <dgm:pt modelId="{1A38D14D-D8D9-49C6-B7E1-0E5455EEB971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Эндоваскулярное закрытие окклюдером</a:t>
          </a:r>
          <a:endParaRPr lang="LID4096" dirty="0"/>
        </a:p>
      </dgm:t>
    </dgm:pt>
    <dgm:pt modelId="{CF48B808-5ABE-49F5-B3F2-9F8CB45BD0C4}" type="parTrans" cxnId="{13FBECC9-A440-4C73-81C4-E86526FEAFA6}">
      <dgm:prSet/>
      <dgm:spPr/>
      <dgm:t>
        <a:bodyPr/>
        <a:lstStyle/>
        <a:p>
          <a:endParaRPr lang="LID4096"/>
        </a:p>
      </dgm:t>
    </dgm:pt>
    <dgm:pt modelId="{F0F18D9A-CDA9-40CC-88EE-7B8987495889}" type="sibTrans" cxnId="{13FBECC9-A440-4C73-81C4-E86526FEAFA6}">
      <dgm:prSet/>
      <dgm:spPr/>
      <dgm:t>
        <a:bodyPr/>
        <a:lstStyle/>
        <a:p>
          <a:endParaRPr lang="LID4096"/>
        </a:p>
      </dgm:t>
    </dgm:pt>
    <dgm:pt modelId="{AE7A81EB-2C68-4599-AF01-98975E0520AF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Пластика с помощью заплаты (крупный дефект)</a:t>
          </a:r>
          <a:endParaRPr lang="LID4096" dirty="0"/>
        </a:p>
      </dgm:t>
    </dgm:pt>
    <dgm:pt modelId="{54A8F076-F3DA-4617-AB74-91F7304DDE1F}" type="parTrans" cxnId="{8C94483E-4082-40C8-87DA-E0C439BA5FC3}">
      <dgm:prSet/>
      <dgm:spPr/>
      <dgm:t>
        <a:bodyPr/>
        <a:lstStyle/>
        <a:p>
          <a:endParaRPr lang="LID4096"/>
        </a:p>
      </dgm:t>
    </dgm:pt>
    <dgm:pt modelId="{D69781E4-032F-4236-B846-207BB25AC525}" type="sibTrans" cxnId="{8C94483E-4082-40C8-87DA-E0C439BA5FC3}">
      <dgm:prSet/>
      <dgm:spPr/>
      <dgm:t>
        <a:bodyPr/>
        <a:lstStyle/>
        <a:p>
          <a:endParaRPr lang="LID4096"/>
        </a:p>
      </dgm:t>
    </dgm:pt>
    <dgm:pt modelId="{5609137E-39C4-4DF9-90E3-6793A5C7FCCC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Пластика обивным швом (эластический край и небольшой дефект)</a:t>
          </a:r>
          <a:endParaRPr lang="LID4096" dirty="0"/>
        </a:p>
      </dgm:t>
    </dgm:pt>
    <dgm:pt modelId="{DB839E07-9461-49E6-A5AF-856756C31266}" type="parTrans" cxnId="{65CB99FC-6898-4517-AA3F-6EEFC9C66A06}">
      <dgm:prSet/>
      <dgm:spPr/>
      <dgm:t>
        <a:bodyPr/>
        <a:lstStyle/>
        <a:p>
          <a:endParaRPr lang="LID4096"/>
        </a:p>
      </dgm:t>
    </dgm:pt>
    <dgm:pt modelId="{16F9114C-1A41-410F-B2E6-EB02A0FC7901}" type="sibTrans" cxnId="{65CB99FC-6898-4517-AA3F-6EEFC9C66A06}">
      <dgm:prSet/>
      <dgm:spPr/>
      <dgm:t>
        <a:bodyPr/>
        <a:lstStyle/>
        <a:p>
          <a:endParaRPr lang="LID4096"/>
        </a:p>
      </dgm:t>
    </dgm:pt>
    <dgm:pt modelId="{19C64B96-442A-41BF-990E-C2D6399ADE91}">
      <dgm:prSet phldrT="[Текст]"/>
      <dgm:spPr/>
      <dgm:t>
        <a:bodyPr/>
        <a:lstStyle/>
        <a:p>
          <a:r>
            <a:rPr lang="ru-RU" b="1" i="1" dirty="0">
              <a:highlight>
                <a:srgbClr val="00FFFF"/>
              </a:highlight>
              <a:latin typeface="Times New Roman" pitchFamily="18" charset="0"/>
              <a:cs typeface="Times New Roman" pitchFamily="18" charset="0"/>
            </a:rPr>
            <a:t>Физическая активность</a:t>
          </a:r>
        </a:p>
        <a:p>
          <a:pPr>
            <a:buFont typeface="Wingdings 3" pitchFamily="18" charset="2"/>
            <a:buNone/>
          </a:pPr>
          <a:r>
            <a:rPr lang="ru-RU" b="1" i="1" dirty="0">
              <a:highlight>
                <a:srgbClr val="00FFFF"/>
              </a:highlight>
              <a:latin typeface="Times New Roman" pitchFamily="18" charset="0"/>
              <a:cs typeface="Times New Roman" pitchFamily="18" charset="0"/>
            </a:rPr>
            <a:t>после коррекции дефекта</a:t>
          </a:r>
        </a:p>
        <a:p>
          <a:pPr>
            <a:buFont typeface="Wingdings 3" pitchFamily="18" charset="2"/>
            <a:buNone/>
          </a:pPr>
          <a:r>
            <a:rPr lang="ru-RU" b="1" i="1" dirty="0">
              <a:highlight>
                <a:srgbClr val="00FFFF"/>
              </a:highlight>
              <a:latin typeface="Times New Roman" pitchFamily="18" charset="0"/>
              <a:cs typeface="Times New Roman" pitchFamily="18" charset="0"/>
            </a:rPr>
            <a:t>не ограничивается.</a:t>
          </a:r>
          <a:endParaRPr lang="LID4096" i="1" dirty="0">
            <a:highlight>
              <a:srgbClr val="00FFFF"/>
            </a:highlight>
          </a:endParaRPr>
        </a:p>
      </dgm:t>
    </dgm:pt>
    <dgm:pt modelId="{7012CD9F-2657-49F1-AE2D-18F6639B518A}" type="parTrans" cxnId="{1258205B-A483-4409-BD75-F38329D598A1}">
      <dgm:prSet/>
      <dgm:spPr/>
      <dgm:t>
        <a:bodyPr/>
        <a:lstStyle/>
        <a:p>
          <a:endParaRPr lang="LID4096"/>
        </a:p>
      </dgm:t>
    </dgm:pt>
    <dgm:pt modelId="{E07C4715-D907-434E-A1ED-4EB18180262D}" type="sibTrans" cxnId="{1258205B-A483-4409-BD75-F38329D598A1}">
      <dgm:prSet/>
      <dgm:spPr/>
      <dgm:t>
        <a:bodyPr/>
        <a:lstStyle/>
        <a:p>
          <a:endParaRPr lang="LID4096"/>
        </a:p>
      </dgm:t>
    </dgm:pt>
    <dgm:pt modelId="{D452D0F7-0699-4976-A57A-15EF2AA084D0}" type="pres">
      <dgm:prSet presAssocID="{CE6E7BCD-2AED-4EC2-8CFE-AB2F3A591F4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9E0FF8C-2582-41C4-899D-E6BAE5EF4895}" type="pres">
      <dgm:prSet presAssocID="{CE6E7BCD-2AED-4EC2-8CFE-AB2F3A591F41}" presName="matrix" presStyleCnt="0"/>
      <dgm:spPr/>
    </dgm:pt>
    <dgm:pt modelId="{96CBFA75-0814-4382-AA9E-E9B7941391D5}" type="pres">
      <dgm:prSet presAssocID="{CE6E7BCD-2AED-4EC2-8CFE-AB2F3A591F41}" presName="tile1" presStyleLbl="node1" presStyleIdx="0" presStyleCnt="4"/>
      <dgm:spPr/>
    </dgm:pt>
    <dgm:pt modelId="{F080DBC2-C12C-4132-8F72-11BAE7417324}" type="pres">
      <dgm:prSet presAssocID="{CE6E7BCD-2AED-4EC2-8CFE-AB2F3A591F4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FEAC7D0-590B-41F3-BB6D-8CB878BDEE0A}" type="pres">
      <dgm:prSet presAssocID="{CE6E7BCD-2AED-4EC2-8CFE-AB2F3A591F41}" presName="tile2" presStyleLbl="node1" presStyleIdx="1" presStyleCnt="4"/>
      <dgm:spPr/>
    </dgm:pt>
    <dgm:pt modelId="{0A5C72E5-0959-4828-A318-6B6B9760A5B5}" type="pres">
      <dgm:prSet presAssocID="{CE6E7BCD-2AED-4EC2-8CFE-AB2F3A591F4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0BBA497-83CF-4DD8-BA08-CF30DC9B3626}" type="pres">
      <dgm:prSet presAssocID="{CE6E7BCD-2AED-4EC2-8CFE-AB2F3A591F41}" presName="tile3" presStyleLbl="node1" presStyleIdx="2" presStyleCnt="4"/>
      <dgm:spPr/>
    </dgm:pt>
    <dgm:pt modelId="{0D7FE7EB-7DA8-4D12-9D0E-D7BEB395C2E8}" type="pres">
      <dgm:prSet presAssocID="{CE6E7BCD-2AED-4EC2-8CFE-AB2F3A591F4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C233BE8-A4ED-4943-A72F-01A2DAB50A77}" type="pres">
      <dgm:prSet presAssocID="{CE6E7BCD-2AED-4EC2-8CFE-AB2F3A591F41}" presName="tile4" presStyleLbl="node1" presStyleIdx="3" presStyleCnt="4"/>
      <dgm:spPr/>
    </dgm:pt>
    <dgm:pt modelId="{77175736-2EDF-485F-B30C-BE0E82A9DF83}" type="pres">
      <dgm:prSet presAssocID="{CE6E7BCD-2AED-4EC2-8CFE-AB2F3A591F4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9001743-F87A-4ACD-A6AB-CD9A636B63B4}" type="pres">
      <dgm:prSet presAssocID="{CE6E7BCD-2AED-4EC2-8CFE-AB2F3A591F41}" presName="centerTile" presStyleLbl="fgShp" presStyleIdx="0" presStyleCnt="1" custScaleX="152174" custLinFactNeighborX="5168" custLinFactNeighborY="1142">
        <dgm:presLayoutVars>
          <dgm:chMax val="0"/>
          <dgm:chPref val="0"/>
        </dgm:presLayoutVars>
      </dgm:prSet>
      <dgm:spPr/>
    </dgm:pt>
  </dgm:ptLst>
  <dgm:cxnLst>
    <dgm:cxn modelId="{54F87D04-3740-442E-862A-B8C6A20789FD}" type="presOf" srcId="{CE6E7BCD-2AED-4EC2-8CFE-AB2F3A591F41}" destId="{D452D0F7-0699-4976-A57A-15EF2AA084D0}" srcOrd="0" destOrd="0" presId="urn:microsoft.com/office/officeart/2005/8/layout/matrix1"/>
    <dgm:cxn modelId="{D3073307-F8B4-403A-AF61-0393AEDCD6DD}" type="presOf" srcId="{AE7A81EB-2C68-4599-AF01-98975E0520AF}" destId="{0A5C72E5-0959-4828-A318-6B6B9760A5B5}" srcOrd="1" destOrd="0" presId="urn:microsoft.com/office/officeart/2005/8/layout/matrix1"/>
    <dgm:cxn modelId="{3659AB2A-CF05-498F-9E47-07C96AB22A88}" type="presOf" srcId="{5609137E-39C4-4DF9-90E3-6793A5C7FCCC}" destId="{20BBA497-83CF-4DD8-BA08-CF30DC9B3626}" srcOrd="0" destOrd="0" presId="urn:microsoft.com/office/officeart/2005/8/layout/matrix1"/>
    <dgm:cxn modelId="{6137CC39-D8CD-41F5-982A-45107C85AE7D}" type="presOf" srcId="{52E5C73B-E0D2-4DDB-BA0D-D55CF13EC846}" destId="{79001743-F87A-4ACD-A6AB-CD9A636B63B4}" srcOrd="0" destOrd="0" presId="urn:microsoft.com/office/officeart/2005/8/layout/matrix1"/>
    <dgm:cxn modelId="{9ABB243C-9F89-4F35-AE87-A9F36943B1FA}" type="presOf" srcId="{19C64B96-442A-41BF-990E-C2D6399ADE91}" destId="{77175736-2EDF-485F-B30C-BE0E82A9DF83}" srcOrd="1" destOrd="0" presId="urn:microsoft.com/office/officeart/2005/8/layout/matrix1"/>
    <dgm:cxn modelId="{8C94483E-4082-40C8-87DA-E0C439BA5FC3}" srcId="{52E5C73B-E0D2-4DDB-BA0D-D55CF13EC846}" destId="{AE7A81EB-2C68-4599-AF01-98975E0520AF}" srcOrd="1" destOrd="0" parTransId="{54A8F076-F3DA-4617-AB74-91F7304DDE1F}" sibTransId="{D69781E4-032F-4236-B846-207BB25AC525}"/>
    <dgm:cxn modelId="{847D693F-6B90-4712-B8C1-D04E71AB0F5D}" type="presOf" srcId="{1A38D14D-D8D9-49C6-B7E1-0E5455EEB971}" destId="{96CBFA75-0814-4382-AA9E-E9B7941391D5}" srcOrd="0" destOrd="0" presId="urn:microsoft.com/office/officeart/2005/8/layout/matrix1"/>
    <dgm:cxn modelId="{1258205B-A483-4409-BD75-F38329D598A1}" srcId="{52E5C73B-E0D2-4DDB-BA0D-D55CF13EC846}" destId="{19C64B96-442A-41BF-990E-C2D6399ADE91}" srcOrd="3" destOrd="0" parTransId="{7012CD9F-2657-49F1-AE2D-18F6639B518A}" sibTransId="{E07C4715-D907-434E-A1ED-4EB18180262D}"/>
    <dgm:cxn modelId="{E0A21049-C456-4D71-9CA7-25F4292BD11A}" srcId="{CE6E7BCD-2AED-4EC2-8CFE-AB2F3A591F41}" destId="{52E5C73B-E0D2-4DDB-BA0D-D55CF13EC846}" srcOrd="0" destOrd="0" parTransId="{D4CC424F-601F-4E45-8E8A-0B4BD9D32A6A}" sibTransId="{6DE5E8CE-542C-4FCC-AD34-6D9D9B2A7BFB}"/>
    <dgm:cxn modelId="{D125D76C-DBAB-426B-BD91-7A36813113AB}" type="presOf" srcId="{19C64B96-442A-41BF-990E-C2D6399ADE91}" destId="{8C233BE8-A4ED-4943-A72F-01A2DAB50A77}" srcOrd="0" destOrd="0" presId="urn:microsoft.com/office/officeart/2005/8/layout/matrix1"/>
    <dgm:cxn modelId="{8CA58759-B53D-461C-A854-A8070EB2A046}" type="presOf" srcId="{5609137E-39C4-4DF9-90E3-6793A5C7FCCC}" destId="{0D7FE7EB-7DA8-4D12-9D0E-D7BEB395C2E8}" srcOrd="1" destOrd="0" presId="urn:microsoft.com/office/officeart/2005/8/layout/matrix1"/>
    <dgm:cxn modelId="{39C4367E-AED0-4B29-85CD-3F59AD8F3C10}" type="presOf" srcId="{1A38D14D-D8D9-49C6-B7E1-0E5455EEB971}" destId="{F080DBC2-C12C-4132-8F72-11BAE7417324}" srcOrd="1" destOrd="0" presId="urn:microsoft.com/office/officeart/2005/8/layout/matrix1"/>
    <dgm:cxn modelId="{13FBECC9-A440-4C73-81C4-E86526FEAFA6}" srcId="{52E5C73B-E0D2-4DDB-BA0D-D55CF13EC846}" destId="{1A38D14D-D8D9-49C6-B7E1-0E5455EEB971}" srcOrd="0" destOrd="0" parTransId="{CF48B808-5ABE-49F5-B3F2-9F8CB45BD0C4}" sibTransId="{F0F18D9A-CDA9-40CC-88EE-7B8987495889}"/>
    <dgm:cxn modelId="{DAE6A7E5-61C9-4352-B1B7-45E18B513FBE}" type="presOf" srcId="{AE7A81EB-2C68-4599-AF01-98975E0520AF}" destId="{FFEAC7D0-590B-41F3-BB6D-8CB878BDEE0A}" srcOrd="0" destOrd="0" presId="urn:microsoft.com/office/officeart/2005/8/layout/matrix1"/>
    <dgm:cxn modelId="{65CB99FC-6898-4517-AA3F-6EEFC9C66A06}" srcId="{52E5C73B-E0D2-4DDB-BA0D-D55CF13EC846}" destId="{5609137E-39C4-4DF9-90E3-6793A5C7FCCC}" srcOrd="2" destOrd="0" parTransId="{DB839E07-9461-49E6-A5AF-856756C31266}" sibTransId="{16F9114C-1A41-410F-B2E6-EB02A0FC7901}"/>
    <dgm:cxn modelId="{62697791-391C-4E3B-AFF5-1D48BA565F63}" type="presParOf" srcId="{D452D0F7-0699-4976-A57A-15EF2AA084D0}" destId="{49E0FF8C-2582-41C4-899D-E6BAE5EF4895}" srcOrd="0" destOrd="0" presId="urn:microsoft.com/office/officeart/2005/8/layout/matrix1"/>
    <dgm:cxn modelId="{2C3FFBD4-29A6-4F5F-85A1-8270672BE9E0}" type="presParOf" srcId="{49E0FF8C-2582-41C4-899D-E6BAE5EF4895}" destId="{96CBFA75-0814-4382-AA9E-E9B7941391D5}" srcOrd="0" destOrd="0" presId="urn:microsoft.com/office/officeart/2005/8/layout/matrix1"/>
    <dgm:cxn modelId="{20C43F81-DF1D-4999-AE70-AC2D09D85F11}" type="presParOf" srcId="{49E0FF8C-2582-41C4-899D-E6BAE5EF4895}" destId="{F080DBC2-C12C-4132-8F72-11BAE7417324}" srcOrd="1" destOrd="0" presId="urn:microsoft.com/office/officeart/2005/8/layout/matrix1"/>
    <dgm:cxn modelId="{B2941B22-7775-43E0-87B7-0CA6C544C2AF}" type="presParOf" srcId="{49E0FF8C-2582-41C4-899D-E6BAE5EF4895}" destId="{FFEAC7D0-590B-41F3-BB6D-8CB878BDEE0A}" srcOrd="2" destOrd="0" presId="urn:microsoft.com/office/officeart/2005/8/layout/matrix1"/>
    <dgm:cxn modelId="{9961AE6F-F867-48BC-ABB1-BE1895C673FC}" type="presParOf" srcId="{49E0FF8C-2582-41C4-899D-E6BAE5EF4895}" destId="{0A5C72E5-0959-4828-A318-6B6B9760A5B5}" srcOrd="3" destOrd="0" presId="urn:microsoft.com/office/officeart/2005/8/layout/matrix1"/>
    <dgm:cxn modelId="{968F990F-74BD-4E63-BE0E-1EC3B684EC0B}" type="presParOf" srcId="{49E0FF8C-2582-41C4-899D-E6BAE5EF4895}" destId="{20BBA497-83CF-4DD8-BA08-CF30DC9B3626}" srcOrd="4" destOrd="0" presId="urn:microsoft.com/office/officeart/2005/8/layout/matrix1"/>
    <dgm:cxn modelId="{DB9F9512-3453-440F-84F7-9DF29147967C}" type="presParOf" srcId="{49E0FF8C-2582-41C4-899D-E6BAE5EF4895}" destId="{0D7FE7EB-7DA8-4D12-9D0E-D7BEB395C2E8}" srcOrd="5" destOrd="0" presId="urn:microsoft.com/office/officeart/2005/8/layout/matrix1"/>
    <dgm:cxn modelId="{7B6C51F9-7558-4AD4-BFBE-C9B117E20E8F}" type="presParOf" srcId="{49E0FF8C-2582-41C4-899D-E6BAE5EF4895}" destId="{8C233BE8-A4ED-4943-A72F-01A2DAB50A77}" srcOrd="6" destOrd="0" presId="urn:microsoft.com/office/officeart/2005/8/layout/matrix1"/>
    <dgm:cxn modelId="{289A8AC3-447F-4025-A737-725C97D0E3DB}" type="presParOf" srcId="{49E0FF8C-2582-41C4-899D-E6BAE5EF4895}" destId="{77175736-2EDF-485F-B30C-BE0E82A9DF83}" srcOrd="7" destOrd="0" presId="urn:microsoft.com/office/officeart/2005/8/layout/matrix1"/>
    <dgm:cxn modelId="{282515AF-EDC6-46AD-A3B5-1496575320D8}" type="presParOf" srcId="{D452D0F7-0699-4976-A57A-15EF2AA084D0}" destId="{79001743-F87A-4ACD-A6AB-CD9A636B63B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1BB6BA-F1DE-4B74-963A-9A0736930D52}" type="doc">
      <dgm:prSet loTypeId="urn:microsoft.com/office/officeart/2005/8/layout/defaul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LID4096"/>
        </a:p>
      </dgm:t>
    </dgm:pt>
    <dgm:pt modelId="{1DC255D6-F064-42CF-8F99-8C8745EC8B9D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возможность имплантации нескольких окклюдеров;</a:t>
          </a:r>
          <a:endParaRPr lang="LID4096" dirty="0"/>
        </a:p>
      </dgm:t>
    </dgm:pt>
    <dgm:pt modelId="{DFF6ACEC-88C5-43EE-81A5-118A7B91D852}" type="parTrans" cxnId="{02CE6557-5360-4578-8000-70A3081B123C}">
      <dgm:prSet/>
      <dgm:spPr/>
      <dgm:t>
        <a:bodyPr/>
        <a:lstStyle/>
        <a:p>
          <a:endParaRPr lang="LID4096"/>
        </a:p>
      </dgm:t>
    </dgm:pt>
    <dgm:pt modelId="{13A5C323-AE8B-4ADD-B8BB-C17FD8E7E301}" type="sibTrans" cxnId="{02CE6557-5360-4578-8000-70A3081B123C}">
      <dgm:prSet/>
      <dgm:spPr/>
      <dgm:t>
        <a:bodyPr/>
        <a:lstStyle/>
        <a:p>
          <a:endParaRPr lang="LID4096"/>
        </a:p>
      </dgm:t>
    </dgm:pt>
    <dgm:pt modelId="{9A001DEC-0EE9-46CC-AE8D-FB637A711245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без аппарата искусственного кровообращения;</a:t>
          </a:r>
          <a:endParaRPr lang="LID4096" dirty="0"/>
        </a:p>
      </dgm:t>
    </dgm:pt>
    <dgm:pt modelId="{BBE89591-C3FC-44E1-999A-0E4125EE30F5}" type="parTrans" cxnId="{1918F581-AC2E-44D7-B19E-22DD64E4FBF3}">
      <dgm:prSet/>
      <dgm:spPr/>
      <dgm:t>
        <a:bodyPr/>
        <a:lstStyle/>
        <a:p>
          <a:endParaRPr lang="LID4096"/>
        </a:p>
      </dgm:t>
    </dgm:pt>
    <dgm:pt modelId="{612BCE44-26D5-403B-8661-6E806338E7EC}" type="sibTrans" cxnId="{1918F581-AC2E-44D7-B19E-22DD64E4FBF3}">
      <dgm:prSet/>
      <dgm:spPr/>
      <dgm:t>
        <a:bodyPr/>
        <a:lstStyle/>
        <a:p>
          <a:endParaRPr lang="LID4096"/>
        </a:p>
      </dgm:t>
    </dgm:pt>
    <dgm:pt modelId="{D8BAF0AF-934D-4D1B-9D14-7CDCC291481A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7 % частоты осложнений против 24 %;</a:t>
          </a:r>
        </a:p>
      </dgm:t>
    </dgm:pt>
    <dgm:pt modelId="{FD2098FD-528F-4AC3-B035-949956B2068A}" type="parTrans" cxnId="{7ACC12AC-1115-4108-8A9D-65C61C56B763}">
      <dgm:prSet/>
      <dgm:spPr/>
      <dgm:t>
        <a:bodyPr/>
        <a:lstStyle/>
        <a:p>
          <a:endParaRPr lang="LID4096"/>
        </a:p>
      </dgm:t>
    </dgm:pt>
    <dgm:pt modelId="{3DF5DE9C-A273-4A83-814B-D2B560159592}" type="sibTrans" cxnId="{7ACC12AC-1115-4108-8A9D-65C61C56B763}">
      <dgm:prSet/>
      <dgm:spPr/>
      <dgm:t>
        <a:bodyPr/>
        <a:lstStyle/>
        <a:p>
          <a:endParaRPr lang="LID4096"/>
        </a:p>
      </dgm:t>
    </dgm:pt>
    <dgm:pt modelId="{1CAB9E90-A0E9-44FF-BA99-2A350D2AE53B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минимальная хирургическая травма и сроки пребывания в больнице.</a:t>
          </a:r>
        </a:p>
      </dgm:t>
    </dgm:pt>
    <dgm:pt modelId="{95B01EA2-6313-43DF-9887-FCEEE73E2ED8}" type="parTrans" cxnId="{73F094F8-40EF-4672-8FB1-0D6E85BE2E6F}">
      <dgm:prSet/>
      <dgm:spPr/>
      <dgm:t>
        <a:bodyPr/>
        <a:lstStyle/>
        <a:p>
          <a:endParaRPr lang="LID4096"/>
        </a:p>
      </dgm:t>
    </dgm:pt>
    <dgm:pt modelId="{601EE9EF-5580-48AB-A34F-5055BFE9559C}" type="sibTrans" cxnId="{73F094F8-40EF-4672-8FB1-0D6E85BE2E6F}">
      <dgm:prSet/>
      <dgm:spPr/>
      <dgm:t>
        <a:bodyPr/>
        <a:lstStyle/>
        <a:p>
          <a:endParaRPr lang="LID4096"/>
        </a:p>
      </dgm:t>
    </dgm:pt>
    <dgm:pt modelId="{34717F48-476F-461E-8D07-E53E3DB06995}" type="pres">
      <dgm:prSet presAssocID="{BF1BB6BA-F1DE-4B74-963A-9A0736930D52}" presName="diagram" presStyleCnt="0">
        <dgm:presLayoutVars>
          <dgm:dir/>
          <dgm:resizeHandles val="exact"/>
        </dgm:presLayoutVars>
      </dgm:prSet>
      <dgm:spPr/>
    </dgm:pt>
    <dgm:pt modelId="{81C87E95-6673-4073-8CB2-9DEBAC37FDB3}" type="pres">
      <dgm:prSet presAssocID="{1DC255D6-F064-42CF-8F99-8C8745EC8B9D}" presName="node" presStyleLbl="node1" presStyleIdx="0" presStyleCnt="4">
        <dgm:presLayoutVars>
          <dgm:bulletEnabled val="1"/>
        </dgm:presLayoutVars>
      </dgm:prSet>
      <dgm:spPr/>
    </dgm:pt>
    <dgm:pt modelId="{7C3D3204-58EB-4122-8841-69F4E2FEC621}" type="pres">
      <dgm:prSet presAssocID="{13A5C323-AE8B-4ADD-B8BB-C17FD8E7E301}" presName="sibTrans" presStyleCnt="0"/>
      <dgm:spPr/>
    </dgm:pt>
    <dgm:pt modelId="{3DC746CE-B219-4785-B08D-B444686F3EF2}" type="pres">
      <dgm:prSet presAssocID="{9A001DEC-0EE9-46CC-AE8D-FB637A711245}" presName="node" presStyleLbl="node1" presStyleIdx="1" presStyleCnt="4">
        <dgm:presLayoutVars>
          <dgm:bulletEnabled val="1"/>
        </dgm:presLayoutVars>
      </dgm:prSet>
      <dgm:spPr/>
    </dgm:pt>
    <dgm:pt modelId="{4DFABD4C-87DD-4B61-88F5-CB2F02240057}" type="pres">
      <dgm:prSet presAssocID="{612BCE44-26D5-403B-8661-6E806338E7EC}" presName="sibTrans" presStyleCnt="0"/>
      <dgm:spPr/>
    </dgm:pt>
    <dgm:pt modelId="{B51E474E-4A75-48A6-A0E9-A0130C5BFE41}" type="pres">
      <dgm:prSet presAssocID="{D8BAF0AF-934D-4D1B-9D14-7CDCC291481A}" presName="node" presStyleLbl="node1" presStyleIdx="2" presStyleCnt="4">
        <dgm:presLayoutVars>
          <dgm:bulletEnabled val="1"/>
        </dgm:presLayoutVars>
      </dgm:prSet>
      <dgm:spPr/>
    </dgm:pt>
    <dgm:pt modelId="{86C8725A-80BE-4A65-A2E4-5CAF4A53347F}" type="pres">
      <dgm:prSet presAssocID="{3DF5DE9C-A273-4A83-814B-D2B560159592}" presName="sibTrans" presStyleCnt="0"/>
      <dgm:spPr/>
    </dgm:pt>
    <dgm:pt modelId="{CE6F6716-2A2C-4900-8542-13AFF0396F9D}" type="pres">
      <dgm:prSet presAssocID="{1CAB9E90-A0E9-44FF-BA99-2A350D2AE53B}" presName="node" presStyleLbl="node1" presStyleIdx="3" presStyleCnt="4">
        <dgm:presLayoutVars>
          <dgm:bulletEnabled val="1"/>
        </dgm:presLayoutVars>
      </dgm:prSet>
      <dgm:spPr/>
    </dgm:pt>
  </dgm:ptLst>
  <dgm:cxnLst>
    <dgm:cxn modelId="{5EE55D1F-C08E-407E-ACBA-21012596341C}" type="presOf" srcId="{1DC255D6-F064-42CF-8F99-8C8745EC8B9D}" destId="{81C87E95-6673-4073-8CB2-9DEBAC37FDB3}" srcOrd="0" destOrd="0" presId="urn:microsoft.com/office/officeart/2005/8/layout/default"/>
    <dgm:cxn modelId="{9F74A923-2FBF-4CF1-8959-E5177ABD94A8}" type="presOf" srcId="{D8BAF0AF-934D-4D1B-9D14-7CDCC291481A}" destId="{B51E474E-4A75-48A6-A0E9-A0130C5BFE41}" srcOrd="0" destOrd="0" presId="urn:microsoft.com/office/officeart/2005/8/layout/default"/>
    <dgm:cxn modelId="{59B51A37-8E68-4ACA-9D1F-DCE03560C0B0}" type="presOf" srcId="{1CAB9E90-A0E9-44FF-BA99-2A350D2AE53B}" destId="{CE6F6716-2A2C-4900-8542-13AFF0396F9D}" srcOrd="0" destOrd="0" presId="urn:microsoft.com/office/officeart/2005/8/layout/default"/>
    <dgm:cxn modelId="{02CE6557-5360-4578-8000-70A3081B123C}" srcId="{BF1BB6BA-F1DE-4B74-963A-9A0736930D52}" destId="{1DC255D6-F064-42CF-8F99-8C8745EC8B9D}" srcOrd="0" destOrd="0" parTransId="{DFF6ACEC-88C5-43EE-81A5-118A7B91D852}" sibTransId="{13A5C323-AE8B-4ADD-B8BB-C17FD8E7E301}"/>
    <dgm:cxn modelId="{1918F581-AC2E-44D7-B19E-22DD64E4FBF3}" srcId="{BF1BB6BA-F1DE-4B74-963A-9A0736930D52}" destId="{9A001DEC-0EE9-46CC-AE8D-FB637A711245}" srcOrd="1" destOrd="0" parTransId="{BBE89591-C3FC-44E1-999A-0E4125EE30F5}" sibTransId="{612BCE44-26D5-403B-8661-6E806338E7EC}"/>
    <dgm:cxn modelId="{0F443B92-6F30-4F33-9E36-1FFE3B827944}" type="presOf" srcId="{9A001DEC-0EE9-46CC-AE8D-FB637A711245}" destId="{3DC746CE-B219-4785-B08D-B444686F3EF2}" srcOrd="0" destOrd="0" presId="urn:microsoft.com/office/officeart/2005/8/layout/default"/>
    <dgm:cxn modelId="{7ACC12AC-1115-4108-8A9D-65C61C56B763}" srcId="{BF1BB6BA-F1DE-4B74-963A-9A0736930D52}" destId="{D8BAF0AF-934D-4D1B-9D14-7CDCC291481A}" srcOrd="2" destOrd="0" parTransId="{FD2098FD-528F-4AC3-B035-949956B2068A}" sibTransId="{3DF5DE9C-A273-4A83-814B-D2B560159592}"/>
    <dgm:cxn modelId="{FA2AFFE3-65D8-437A-8988-59AC03359581}" type="presOf" srcId="{BF1BB6BA-F1DE-4B74-963A-9A0736930D52}" destId="{34717F48-476F-461E-8D07-E53E3DB06995}" srcOrd="0" destOrd="0" presId="urn:microsoft.com/office/officeart/2005/8/layout/default"/>
    <dgm:cxn modelId="{73F094F8-40EF-4672-8FB1-0D6E85BE2E6F}" srcId="{BF1BB6BA-F1DE-4B74-963A-9A0736930D52}" destId="{1CAB9E90-A0E9-44FF-BA99-2A350D2AE53B}" srcOrd="3" destOrd="0" parTransId="{95B01EA2-6313-43DF-9887-FCEEE73E2ED8}" sibTransId="{601EE9EF-5580-48AB-A34F-5055BFE9559C}"/>
    <dgm:cxn modelId="{9B23D02F-336A-47AA-AE40-6F20B8240B32}" type="presParOf" srcId="{34717F48-476F-461E-8D07-E53E3DB06995}" destId="{81C87E95-6673-4073-8CB2-9DEBAC37FDB3}" srcOrd="0" destOrd="0" presId="urn:microsoft.com/office/officeart/2005/8/layout/default"/>
    <dgm:cxn modelId="{F4F28934-79E3-4652-BAEF-F8FF3B49E8E8}" type="presParOf" srcId="{34717F48-476F-461E-8D07-E53E3DB06995}" destId="{7C3D3204-58EB-4122-8841-69F4E2FEC621}" srcOrd="1" destOrd="0" presId="urn:microsoft.com/office/officeart/2005/8/layout/default"/>
    <dgm:cxn modelId="{AA4352D4-5985-4BE5-9D98-0353295803B1}" type="presParOf" srcId="{34717F48-476F-461E-8D07-E53E3DB06995}" destId="{3DC746CE-B219-4785-B08D-B444686F3EF2}" srcOrd="2" destOrd="0" presId="urn:microsoft.com/office/officeart/2005/8/layout/default"/>
    <dgm:cxn modelId="{3AF38892-832F-4FE9-B70C-ABA78E41787D}" type="presParOf" srcId="{34717F48-476F-461E-8D07-E53E3DB06995}" destId="{4DFABD4C-87DD-4B61-88F5-CB2F02240057}" srcOrd="3" destOrd="0" presId="urn:microsoft.com/office/officeart/2005/8/layout/default"/>
    <dgm:cxn modelId="{34D53245-B27E-45CB-992C-3D19F0F6950F}" type="presParOf" srcId="{34717F48-476F-461E-8D07-E53E3DB06995}" destId="{B51E474E-4A75-48A6-A0E9-A0130C5BFE41}" srcOrd="4" destOrd="0" presId="urn:microsoft.com/office/officeart/2005/8/layout/default"/>
    <dgm:cxn modelId="{E6C80AB6-F00F-4E20-BA90-FFFB6C072CDE}" type="presParOf" srcId="{34717F48-476F-461E-8D07-E53E3DB06995}" destId="{86C8725A-80BE-4A65-A2E4-5CAF4A53347F}" srcOrd="5" destOrd="0" presId="urn:microsoft.com/office/officeart/2005/8/layout/default"/>
    <dgm:cxn modelId="{AF57DEFF-D380-47E4-B857-FC7C9490AB1F}" type="presParOf" srcId="{34717F48-476F-461E-8D07-E53E3DB06995}" destId="{CE6F6716-2A2C-4900-8542-13AFF0396F9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0586DF-181B-4333-916E-7FE0F35A1882}" type="doc">
      <dgm:prSet loTypeId="urn:microsoft.com/office/officeart/2008/layout/VerticalCurvedList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LID4096"/>
        </a:p>
      </dgm:t>
    </dgm:pt>
    <dgm:pt modelId="{0A9BB105-ED12-4863-BD4B-E154AB179E7D}">
      <dgm:prSet phldrT="[Текст]" custT="1"/>
      <dgm:spPr/>
      <dgm:t>
        <a:bodyPr/>
        <a:lstStyle/>
        <a:p>
          <a:r>
            <a:rPr lang="ru-RU" sz="2000" b="0" strike="noStrike" spc="-1" dirty="0" err="1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Канюляция</a:t>
          </a:r>
          <a:r>
            <a:rPr lang="ru-RU" sz="2000" b="0" strike="noStrike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 аорты</a:t>
          </a:r>
          <a:endParaRPr lang="LID4096" sz="2000" dirty="0">
            <a:solidFill>
              <a:schemeClr val="tx1"/>
            </a:solidFill>
          </a:endParaRPr>
        </a:p>
      </dgm:t>
    </dgm:pt>
    <dgm:pt modelId="{F9E99BB6-BDA8-4085-99B7-B60AEAE58F1D}" type="parTrans" cxnId="{600C3DCB-3A42-4A54-B80A-04D84DAB570F}">
      <dgm:prSet/>
      <dgm:spPr/>
      <dgm:t>
        <a:bodyPr/>
        <a:lstStyle/>
        <a:p>
          <a:endParaRPr lang="LID4096"/>
        </a:p>
      </dgm:t>
    </dgm:pt>
    <dgm:pt modelId="{36F5B466-34F0-4183-9F73-8743A5BD20DD}" type="sibTrans" cxnId="{600C3DCB-3A42-4A54-B80A-04D84DAB570F}">
      <dgm:prSet/>
      <dgm:spPr/>
      <dgm:t>
        <a:bodyPr/>
        <a:lstStyle/>
        <a:p>
          <a:endParaRPr lang="LID4096">
            <a:solidFill>
              <a:schemeClr val="tx1"/>
            </a:solidFill>
          </a:endParaRPr>
        </a:p>
      </dgm:t>
    </dgm:pt>
    <dgm:pt modelId="{C99663F0-7942-4221-BE34-2369E1C91BD4}">
      <dgm:prSet phldrT="[Текст]" custT="1"/>
      <dgm:spPr/>
      <dgm:t>
        <a:bodyPr/>
        <a:lstStyle/>
        <a:p>
          <a:r>
            <a:rPr lang="ru-RU" sz="2000" b="0" strike="noStrike" spc="-1" dirty="0" err="1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Канюляция</a:t>
          </a:r>
          <a:r>
            <a:rPr lang="ru-RU" sz="2000" b="0" strike="noStrike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 полых вен</a:t>
          </a:r>
          <a:endParaRPr lang="LID4096" sz="2000" dirty="0">
            <a:solidFill>
              <a:schemeClr val="tx1"/>
            </a:solidFill>
          </a:endParaRPr>
        </a:p>
      </dgm:t>
    </dgm:pt>
    <dgm:pt modelId="{6697355C-1944-42FB-997D-2BC492A09B74}" type="parTrans" cxnId="{FB4BF5BF-6568-43C2-B523-104C20389296}">
      <dgm:prSet/>
      <dgm:spPr/>
      <dgm:t>
        <a:bodyPr/>
        <a:lstStyle/>
        <a:p>
          <a:endParaRPr lang="LID4096"/>
        </a:p>
      </dgm:t>
    </dgm:pt>
    <dgm:pt modelId="{EC365EA1-9D80-4C1F-8D2C-0A3CAC1B1D7C}" type="sibTrans" cxnId="{FB4BF5BF-6568-43C2-B523-104C20389296}">
      <dgm:prSet/>
      <dgm:spPr/>
      <dgm:t>
        <a:bodyPr/>
        <a:lstStyle/>
        <a:p>
          <a:endParaRPr lang="LID4096"/>
        </a:p>
      </dgm:t>
    </dgm:pt>
    <dgm:pt modelId="{70D2CEA2-DB6E-45A8-A556-AB757856D840}">
      <dgm:prSet phldrT="[Текст]" custT="1"/>
      <dgm:spPr/>
      <dgm:t>
        <a:bodyPr/>
        <a:lstStyle/>
        <a:p>
          <a:r>
            <a:rPr lang="ru-RU" sz="2000" b="0" strike="noStrike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Искусственное кровообращение с         умеренной гипотермией*</a:t>
          </a:r>
          <a:endParaRPr lang="LID4096" sz="2000" dirty="0">
            <a:solidFill>
              <a:schemeClr val="tx1"/>
            </a:solidFill>
          </a:endParaRPr>
        </a:p>
      </dgm:t>
    </dgm:pt>
    <dgm:pt modelId="{AECC5243-9A21-4E23-836B-8D27BBF363C9}" type="parTrans" cxnId="{BE622AA6-5B65-4279-88FD-BCD6E8640D25}">
      <dgm:prSet/>
      <dgm:spPr/>
      <dgm:t>
        <a:bodyPr/>
        <a:lstStyle/>
        <a:p>
          <a:endParaRPr lang="LID4096"/>
        </a:p>
      </dgm:t>
    </dgm:pt>
    <dgm:pt modelId="{DBDBD304-435E-4365-9C1F-5436501ECA7D}" type="sibTrans" cxnId="{BE622AA6-5B65-4279-88FD-BCD6E8640D25}">
      <dgm:prSet/>
      <dgm:spPr/>
      <dgm:t>
        <a:bodyPr/>
        <a:lstStyle/>
        <a:p>
          <a:endParaRPr lang="LID4096"/>
        </a:p>
      </dgm:t>
    </dgm:pt>
    <dgm:pt modelId="{FB69FB59-EE46-4F11-9BF3-11B4D8592DF0}">
      <dgm:prSet phldrT="[Текст]" custT="1"/>
      <dgm:spPr/>
      <dgm:t>
        <a:bodyPr/>
        <a:lstStyle/>
        <a:p>
          <a:r>
            <a:rPr lang="ru-RU" sz="2000" b="0" strike="noStrike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Пережатие аорты </a:t>
          </a:r>
          <a:endParaRPr lang="LID4096" sz="2000" dirty="0">
            <a:solidFill>
              <a:schemeClr val="tx1"/>
            </a:solidFill>
          </a:endParaRPr>
        </a:p>
      </dgm:t>
    </dgm:pt>
    <dgm:pt modelId="{298D5B5D-65E9-4A87-94B9-AD4AFEAE4C4A}" type="parTrans" cxnId="{3E78FA00-5BA9-4E3A-8868-E88E7B97844C}">
      <dgm:prSet/>
      <dgm:spPr/>
      <dgm:t>
        <a:bodyPr/>
        <a:lstStyle/>
        <a:p>
          <a:endParaRPr lang="LID4096"/>
        </a:p>
      </dgm:t>
    </dgm:pt>
    <dgm:pt modelId="{433A3936-24B9-432C-BBE4-F4F3A07B29AC}" type="sibTrans" cxnId="{3E78FA00-5BA9-4E3A-8868-E88E7B97844C}">
      <dgm:prSet/>
      <dgm:spPr/>
      <dgm:t>
        <a:bodyPr/>
        <a:lstStyle/>
        <a:p>
          <a:endParaRPr lang="LID4096"/>
        </a:p>
      </dgm:t>
    </dgm:pt>
    <dgm:pt modelId="{45E5FAE3-A66B-430D-A91B-CF59D64F2859}">
      <dgm:prSet phldrT="[Текст]" custT="1"/>
      <dgm:spPr/>
      <dgm:t>
        <a:bodyPr/>
        <a:lstStyle/>
        <a:p>
          <a:r>
            <a:rPr lang="ru-RU" sz="2000" b="0" strike="noStrike" spc="-1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 Кардиоплегия</a:t>
          </a:r>
          <a:endParaRPr lang="LID4096" sz="2000" dirty="0">
            <a:solidFill>
              <a:schemeClr val="tx1"/>
            </a:solidFill>
          </a:endParaRPr>
        </a:p>
      </dgm:t>
    </dgm:pt>
    <dgm:pt modelId="{DA2608D0-7BC6-426D-8902-ACCE1E4C3F9C}" type="parTrans" cxnId="{FF765F53-BCB2-4952-8B87-9502EB6514C7}">
      <dgm:prSet/>
      <dgm:spPr/>
      <dgm:t>
        <a:bodyPr/>
        <a:lstStyle/>
        <a:p>
          <a:endParaRPr lang="LID4096"/>
        </a:p>
      </dgm:t>
    </dgm:pt>
    <dgm:pt modelId="{7322F950-452C-4681-B842-34935BC5C20A}" type="sibTrans" cxnId="{FF765F53-BCB2-4952-8B87-9502EB6514C7}">
      <dgm:prSet/>
      <dgm:spPr/>
      <dgm:t>
        <a:bodyPr/>
        <a:lstStyle/>
        <a:p>
          <a:endParaRPr lang="LID4096"/>
        </a:p>
      </dgm:t>
    </dgm:pt>
    <dgm:pt modelId="{831C60CD-B75C-485F-A951-750078B0F698}" type="pres">
      <dgm:prSet presAssocID="{240586DF-181B-4333-916E-7FE0F35A1882}" presName="Name0" presStyleCnt="0">
        <dgm:presLayoutVars>
          <dgm:chMax val="7"/>
          <dgm:chPref val="7"/>
          <dgm:dir/>
        </dgm:presLayoutVars>
      </dgm:prSet>
      <dgm:spPr/>
    </dgm:pt>
    <dgm:pt modelId="{C0DD3A6B-0625-4589-B366-A851D173DC56}" type="pres">
      <dgm:prSet presAssocID="{240586DF-181B-4333-916E-7FE0F35A1882}" presName="Name1" presStyleCnt="0"/>
      <dgm:spPr/>
    </dgm:pt>
    <dgm:pt modelId="{3DC512C2-67D3-46E8-ADB7-ECA56AA3B51E}" type="pres">
      <dgm:prSet presAssocID="{240586DF-181B-4333-916E-7FE0F35A1882}" presName="cycle" presStyleCnt="0"/>
      <dgm:spPr/>
    </dgm:pt>
    <dgm:pt modelId="{A74BEAD3-BFA7-47D5-AC9A-2D04CDB1AFED}" type="pres">
      <dgm:prSet presAssocID="{240586DF-181B-4333-916E-7FE0F35A1882}" presName="srcNode" presStyleLbl="node1" presStyleIdx="0" presStyleCnt="5"/>
      <dgm:spPr/>
    </dgm:pt>
    <dgm:pt modelId="{F34A63C5-44EF-483B-B09C-130041B67152}" type="pres">
      <dgm:prSet presAssocID="{240586DF-181B-4333-916E-7FE0F35A1882}" presName="conn" presStyleLbl="parChTrans1D2" presStyleIdx="0" presStyleCnt="1"/>
      <dgm:spPr/>
    </dgm:pt>
    <dgm:pt modelId="{34ABDD1D-0DED-436E-979B-B0E5DD32D256}" type="pres">
      <dgm:prSet presAssocID="{240586DF-181B-4333-916E-7FE0F35A1882}" presName="extraNode" presStyleLbl="node1" presStyleIdx="0" presStyleCnt="5"/>
      <dgm:spPr/>
    </dgm:pt>
    <dgm:pt modelId="{0F7310A3-09FC-475B-B3D1-218C714CA18F}" type="pres">
      <dgm:prSet presAssocID="{240586DF-181B-4333-916E-7FE0F35A1882}" presName="dstNode" presStyleLbl="node1" presStyleIdx="0" presStyleCnt="5"/>
      <dgm:spPr/>
    </dgm:pt>
    <dgm:pt modelId="{0FB408D2-6CE8-4E84-922B-6D09CA10FCF5}" type="pres">
      <dgm:prSet presAssocID="{0A9BB105-ED12-4863-BD4B-E154AB179E7D}" presName="text_1" presStyleLbl="node1" presStyleIdx="0" presStyleCnt="5">
        <dgm:presLayoutVars>
          <dgm:bulletEnabled val="1"/>
        </dgm:presLayoutVars>
      </dgm:prSet>
      <dgm:spPr/>
    </dgm:pt>
    <dgm:pt modelId="{1690B290-45C1-4328-9424-FAEAAD545A23}" type="pres">
      <dgm:prSet presAssocID="{0A9BB105-ED12-4863-BD4B-E154AB179E7D}" presName="accent_1" presStyleCnt="0"/>
      <dgm:spPr/>
    </dgm:pt>
    <dgm:pt modelId="{AFB02091-1D11-4F0F-A94B-463CB58415BE}" type="pres">
      <dgm:prSet presAssocID="{0A9BB105-ED12-4863-BD4B-E154AB179E7D}" presName="accentRepeatNode" presStyleLbl="solidFgAcc1" presStyleIdx="0" presStyleCnt="5"/>
      <dgm:spPr/>
    </dgm:pt>
    <dgm:pt modelId="{BBC99FA9-6659-4FFD-9228-628735881D37}" type="pres">
      <dgm:prSet presAssocID="{C99663F0-7942-4221-BE34-2369E1C91BD4}" presName="text_2" presStyleLbl="node1" presStyleIdx="1" presStyleCnt="5">
        <dgm:presLayoutVars>
          <dgm:bulletEnabled val="1"/>
        </dgm:presLayoutVars>
      </dgm:prSet>
      <dgm:spPr/>
    </dgm:pt>
    <dgm:pt modelId="{8D4C954B-83EE-4115-B01E-D5556406C3AF}" type="pres">
      <dgm:prSet presAssocID="{C99663F0-7942-4221-BE34-2369E1C91BD4}" presName="accent_2" presStyleCnt="0"/>
      <dgm:spPr/>
    </dgm:pt>
    <dgm:pt modelId="{B172168E-E8DB-4B87-BF4D-0376F8245D9C}" type="pres">
      <dgm:prSet presAssocID="{C99663F0-7942-4221-BE34-2369E1C91BD4}" presName="accentRepeatNode" presStyleLbl="solidFgAcc1" presStyleIdx="1" presStyleCnt="5"/>
      <dgm:spPr/>
    </dgm:pt>
    <dgm:pt modelId="{07F6F816-72B4-4476-9D23-61C1BD308338}" type="pres">
      <dgm:prSet presAssocID="{70D2CEA2-DB6E-45A8-A556-AB757856D840}" presName="text_3" presStyleLbl="node1" presStyleIdx="2" presStyleCnt="5">
        <dgm:presLayoutVars>
          <dgm:bulletEnabled val="1"/>
        </dgm:presLayoutVars>
      </dgm:prSet>
      <dgm:spPr/>
    </dgm:pt>
    <dgm:pt modelId="{10270E50-40A7-4E1E-9075-7710180279AD}" type="pres">
      <dgm:prSet presAssocID="{70D2CEA2-DB6E-45A8-A556-AB757856D840}" presName="accent_3" presStyleCnt="0"/>
      <dgm:spPr/>
    </dgm:pt>
    <dgm:pt modelId="{DF06664A-5D2C-4D95-AD8B-9CA6BAE828D4}" type="pres">
      <dgm:prSet presAssocID="{70D2CEA2-DB6E-45A8-A556-AB757856D840}" presName="accentRepeatNode" presStyleLbl="solidFgAcc1" presStyleIdx="2" presStyleCnt="5"/>
      <dgm:spPr/>
    </dgm:pt>
    <dgm:pt modelId="{2BBE42AC-7D43-4783-A07E-7C4D93E19B78}" type="pres">
      <dgm:prSet presAssocID="{FB69FB59-EE46-4F11-9BF3-11B4D8592DF0}" presName="text_4" presStyleLbl="node1" presStyleIdx="3" presStyleCnt="5">
        <dgm:presLayoutVars>
          <dgm:bulletEnabled val="1"/>
        </dgm:presLayoutVars>
      </dgm:prSet>
      <dgm:spPr/>
    </dgm:pt>
    <dgm:pt modelId="{11FE3D48-331F-49F4-A0CE-D6DA601F0E4E}" type="pres">
      <dgm:prSet presAssocID="{FB69FB59-EE46-4F11-9BF3-11B4D8592DF0}" presName="accent_4" presStyleCnt="0"/>
      <dgm:spPr/>
    </dgm:pt>
    <dgm:pt modelId="{3E38B220-193B-4EC3-A821-60E8DA8AD486}" type="pres">
      <dgm:prSet presAssocID="{FB69FB59-EE46-4F11-9BF3-11B4D8592DF0}" presName="accentRepeatNode" presStyleLbl="solidFgAcc1" presStyleIdx="3" presStyleCnt="5"/>
      <dgm:spPr/>
    </dgm:pt>
    <dgm:pt modelId="{6EF68CEB-DC40-432B-8621-6B6BB8B26330}" type="pres">
      <dgm:prSet presAssocID="{45E5FAE3-A66B-430D-A91B-CF59D64F2859}" presName="text_5" presStyleLbl="node1" presStyleIdx="4" presStyleCnt="5">
        <dgm:presLayoutVars>
          <dgm:bulletEnabled val="1"/>
        </dgm:presLayoutVars>
      </dgm:prSet>
      <dgm:spPr/>
    </dgm:pt>
    <dgm:pt modelId="{14837149-B5F1-4C46-831A-497C4D7C90D2}" type="pres">
      <dgm:prSet presAssocID="{45E5FAE3-A66B-430D-A91B-CF59D64F2859}" presName="accent_5" presStyleCnt="0"/>
      <dgm:spPr/>
    </dgm:pt>
    <dgm:pt modelId="{A4E77F2A-B8EA-4F07-A2AC-3BCF9F6CA466}" type="pres">
      <dgm:prSet presAssocID="{45E5FAE3-A66B-430D-A91B-CF59D64F2859}" presName="accentRepeatNode" presStyleLbl="solidFgAcc1" presStyleIdx="4" presStyleCnt="5"/>
      <dgm:spPr/>
    </dgm:pt>
  </dgm:ptLst>
  <dgm:cxnLst>
    <dgm:cxn modelId="{3E78FA00-5BA9-4E3A-8868-E88E7B97844C}" srcId="{240586DF-181B-4333-916E-7FE0F35A1882}" destId="{FB69FB59-EE46-4F11-9BF3-11B4D8592DF0}" srcOrd="3" destOrd="0" parTransId="{298D5B5D-65E9-4A87-94B9-AD4AFEAE4C4A}" sibTransId="{433A3936-24B9-432C-BBE4-F4F3A07B29AC}"/>
    <dgm:cxn modelId="{ABC2F707-7B88-4F3B-AFA1-B534776EBE2B}" type="presOf" srcId="{FB69FB59-EE46-4F11-9BF3-11B4D8592DF0}" destId="{2BBE42AC-7D43-4783-A07E-7C4D93E19B78}" srcOrd="0" destOrd="0" presId="urn:microsoft.com/office/officeart/2008/layout/VerticalCurvedList"/>
    <dgm:cxn modelId="{9D328137-9CC1-4BC7-8A91-FB7CF7F877F7}" type="presOf" srcId="{0A9BB105-ED12-4863-BD4B-E154AB179E7D}" destId="{0FB408D2-6CE8-4E84-922B-6D09CA10FCF5}" srcOrd="0" destOrd="0" presId="urn:microsoft.com/office/officeart/2008/layout/VerticalCurvedList"/>
    <dgm:cxn modelId="{FF765F53-BCB2-4952-8B87-9502EB6514C7}" srcId="{240586DF-181B-4333-916E-7FE0F35A1882}" destId="{45E5FAE3-A66B-430D-A91B-CF59D64F2859}" srcOrd="4" destOrd="0" parTransId="{DA2608D0-7BC6-426D-8902-ACCE1E4C3F9C}" sibTransId="{7322F950-452C-4681-B842-34935BC5C20A}"/>
    <dgm:cxn modelId="{F9D51E75-ECE2-468B-8C12-91970AEE06FE}" type="presOf" srcId="{45E5FAE3-A66B-430D-A91B-CF59D64F2859}" destId="{6EF68CEB-DC40-432B-8621-6B6BB8B26330}" srcOrd="0" destOrd="0" presId="urn:microsoft.com/office/officeart/2008/layout/VerticalCurvedList"/>
    <dgm:cxn modelId="{AF035D76-64CD-4D10-ADC8-100A159E08E0}" type="presOf" srcId="{70D2CEA2-DB6E-45A8-A556-AB757856D840}" destId="{07F6F816-72B4-4476-9D23-61C1BD308338}" srcOrd="0" destOrd="0" presId="urn:microsoft.com/office/officeart/2008/layout/VerticalCurvedList"/>
    <dgm:cxn modelId="{53033C79-3DC4-4F2C-8E70-7763080A9D31}" type="presOf" srcId="{240586DF-181B-4333-916E-7FE0F35A1882}" destId="{831C60CD-B75C-485F-A951-750078B0F698}" srcOrd="0" destOrd="0" presId="urn:microsoft.com/office/officeart/2008/layout/VerticalCurvedList"/>
    <dgm:cxn modelId="{051FD69B-E057-456D-8905-B658B9AC8BC3}" type="presOf" srcId="{C99663F0-7942-4221-BE34-2369E1C91BD4}" destId="{BBC99FA9-6659-4FFD-9228-628735881D37}" srcOrd="0" destOrd="0" presId="urn:microsoft.com/office/officeart/2008/layout/VerticalCurvedList"/>
    <dgm:cxn modelId="{BE622AA6-5B65-4279-88FD-BCD6E8640D25}" srcId="{240586DF-181B-4333-916E-7FE0F35A1882}" destId="{70D2CEA2-DB6E-45A8-A556-AB757856D840}" srcOrd="2" destOrd="0" parTransId="{AECC5243-9A21-4E23-836B-8D27BBF363C9}" sibTransId="{DBDBD304-435E-4365-9C1F-5436501ECA7D}"/>
    <dgm:cxn modelId="{FB4BF5BF-6568-43C2-B523-104C20389296}" srcId="{240586DF-181B-4333-916E-7FE0F35A1882}" destId="{C99663F0-7942-4221-BE34-2369E1C91BD4}" srcOrd="1" destOrd="0" parTransId="{6697355C-1944-42FB-997D-2BC492A09B74}" sibTransId="{EC365EA1-9D80-4C1F-8D2C-0A3CAC1B1D7C}"/>
    <dgm:cxn modelId="{600C3DCB-3A42-4A54-B80A-04D84DAB570F}" srcId="{240586DF-181B-4333-916E-7FE0F35A1882}" destId="{0A9BB105-ED12-4863-BD4B-E154AB179E7D}" srcOrd="0" destOrd="0" parTransId="{F9E99BB6-BDA8-4085-99B7-B60AEAE58F1D}" sibTransId="{36F5B466-34F0-4183-9F73-8743A5BD20DD}"/>
    <dgm:cxn modelId="{5629A6D0-3CA0-4DD7-82CA-B7D6C31D46DA}" type="presOf" srcId="{36F5B466-34F0-4183-9F73-8743A5BD20DD}" destId="{F34A63C5-44EF-483B-B09C-130041B67152}" srcOrd="0" destOrd="0" presId="urn:microsoft.com/office/officeart/2008/layout/VerticalCurvedList"/>
    <dgm:cxn modelId="{9FFF8674-07B0-4780-8786-4CB22293B612}" type="presParOf" srcId="{831C60CD-B75C-485F-A951-750078B0F698}" destId="{C0DD3A6B-0625-4589-B366-A851D173DC56}" srcOrd="0" destOrd="0" presId="urn:microsoft.com/office/officeart/2008/layout/VerticalCurvedList"/>
    <dgm:cxn modelId="{8A46684D-EAE9-4210-A3E3-662C2B63F611}" type="presParOf" srcId="{C0DD3A6B-0625-4589-B366-A851D173DC56}" destId="{3DC512C2-67D3-46E8-ADB7-ECA56AA3B51E}" srcOrd="0" destOrd="0" presId="urn:microsoft.com/office/officeart/2008/layout/VerticalCurvedList"/>
    <dgm:cxn modelId="{343186D2-C43D-4EFC-B8D6-A7FCBC6A673E}" type="presParOf" srcId="{3DC512C2-67D3-46E8-ADB7-ECA56AA3B51E}" destId="{A74BEAD3-BFA7-47D5-AC9A-2D04CDB1AFED}" srcOrd="0" destOrd="0" presId="urn:microsoft.com/office/officeart/2008/layout/VerticalCurvedList"/>
    <dgm:cxn modelId="{EDF8DBF5-2E06-4BCD-9FAE-961D3407BFD5}" type="presParOf" srcId="{3DC512C2-67D3-46E8-ADB7-ECA56AA3B51E}" destId="{F34A63C5-44EF-483B-B09C-130041B67152}" srcOrd="1" destOrd="0" presId="urn:microsoft.com/office/officeart/2008/layout/VerticalCurvedList"/>
    <dgm:cxn modelId="{A854407D-10B6-43FF-9548-AE778351D3F2}" type="presParOf" srcId="{3DC512C2-67D3-46E8-ADB7-ECA56AA3B51E}" destId="{34ABDD1D-0DED-436E-979B-B0E5DD32D256}" srcOrd="2" destOrd="0" presId="urn:microsoft.com/office/officeart/2008/layout/VerticalCurvedList"/>
    <dgm:cxn modelId="{AEC509FA-179A-486C-BF5F-19D3604B6289}" type="presParOf" srcId="{3DC512C2-67D3-46E8-ADB7-ECA56AA3B51E}" destId="{0F7310A3-09FC-475B-B3D1-218C714CA18F}" srcOrd="3" destOrd="0" presId="urn:microsoft.com/office/officeart/2008/layout/VerticalCurvedList"/>
    <dgm:cxn modelId="{7259E4DE-64F7-43D3-A7AD-AF356AD0B35F}" type="presParOf" srcId="{C0DD3A6B-0625-4589-B366-A851D173DC56}" destId="{0FB408D2-6CE8-4E84-922B-6D09CA10FCF5}" srcOrd="1" destOrd="0" presId="urn:microsoft.com/office/officeart/2008/layout/VerticalCurvedList"/>
    <dgm:cxn modelId="{C90E580F-CC00-4043-A1A7-94453799E2C9}" type="presParOf" srcId="{C0DD3A6B-0625-4589-B366-A851D173DC56}" destId="{1690B290-45C1-4328-9424-FAEAAD545A23}" srcOrd="2" destOrd="0" presId="urn:microsoft.com/office/officeart/2008/layout/VerticalCurvedList"/>
    <dgm:cxn modelId="{8FD32272-9189-4C51-93A7-945E4EFD2A70}" type="presParOf" srcId="{1690B290-45C1-4328-9424-FAEAAD545A23}" destId="{AFB02091-1D11-4F0F-A94B-463CB58415BE}" srcOrd="0" destOrd="0" presId="urn:microsoft.com/office/officeart/2008/layout/VerticalCurvedList"/>
    <dgm:cxn modelId="{DF8C3D64-3DC9-48DB-B174-BB769FC3A517}" type="presParOf" srcId="{C0DD3A6B-0625-4589-B366-A851D173DC56}" destId="{BBC99FA9-6659-4FFD-9228-628735881D37}" srcOrd="3" destOrd="0" presId="urn:microsoft.com/office/officeart/2008/layout/VerticalCurvedList"/>
    <dgm:cxn modelId="{EE28997C-1935-4B1C-838B-9BF0F726762C}" type="presParOf" srcId="{C0DD3A6B-0625-4589-B366-A851D173DC56}" destId="{8D4C954B-83EE-4115-B01E-D5556406C3AF}" srcOrd="4" destOrd="0" presId="urn:microsoft.com/office/officeart/2008/layout/VerticalCurvedList"/>
    <dgm:cxn modelId="{F47AD5E8-4BDD-4E62-AD4E-49531618BBB4}" type="presParOf" srcId="{8D4C954B-83EE-4115-B01E-D5556406C3AF}" destId="{B172168E-E8DB-4B87-BF4D-0376F8245D9C}" srcOrd="0" destOrd="0" presId="urn:microsoft.com/office/officeart/2008/layout/VerticalCurvedList"/>
    <dgm:cxn modelId="{DA39A0E9-E2C2-4E4A-9A5B-9764BC4B5695}" type="presParOf" srcId="{C0DD3A6B-0625-4589-B366-A851D173DC56}" destId="{07F6F816-72B4-4476-9D23-61C1BD308338}" srcOrd="5" destOrd="0" presId="urn:microsoft.com/office/officeart/2008/layout/VerticalCurvedList"/>
    <dgm:cxn modelId="{FC9E533C-F5EB-4E39-BCC2-8EF5F2331498}" type="presParOf" srcId="{C0DD3A6B-0625-4589-B366-A851D173DC56}" destId="{10270E50-40A7-4E1E-9075-7710180279AD}" srcOrd="6" destOrd="0" presId="urn:microsoft.com/office/officeart/2008/layout/VerticalCurvedList"/>
    <dgm:cxn modelId="{AA93B6BA-3383-45E9-A2DD-2E2352805015}" type="presParOf" srcId="{10270E50-40A7-4E1E-9075-7710180279AD}" destId="{DF06664A-5D2C-4D95-AD8B-9CA6BAE828D4}" srcOrd="0" destOrd="0" presId="urn:microsoft.com/office/officeart/2008/layout/VerticalCurvedList"/>
    <dgm:cxn modelId="{B9DEAAE9-D7B4-4667-9E5E-58EA4C930E26}" type="presParOf" srcId="{C0DD3A6B-0625-4589-B366-A851D173DC56}" destId="{2BBE42AC-7D43-4783-A07E-7C4D93E19B78}" srcOrd="7" destOrd="0" presId="urn:microsoft.com/office/officeart/2008/layout/VerticalCurvedList"/>
    <dgm:cxn modelId="{F989D8C8-B3B6-4B19-A4B0-592C2A2D98A2}" type="presParOf" srcId="{C0DD3A6B-0625-4589-B366-A851D173DC56}" destId="{11FE3D48-331F-49F4-A0CE-D6DA601F0E4E}" srcOrd="8" destOrd="0" presId="urn:microsoft.com/office/officeart/2008/layout/VerticalCurvedList"/>
    <dgm:cxn modelId="{6AFC3A41-7457-4A21-8F9A-0E21135FD36A}" type="presParOf" srcId="{11FE3D48-331F-49F4-A0CE-D6DA601F0E4E}" destId="{3E38B220-193B-4EC3-A821-60E8DA8AD486}" srcOrd="0" destOrd="0" presId="urn:microsoft.com/office/officeart/2008/layout/VerticalCurvedList"/>
    <dgm:cxn modelId="{E6595A3D-2FB6-44D0-A63D-C938DFA1E25F}" type="presParOf" srcId="{C0DD3A6B-0625-4589-B366-A851D173DC56}" destId="{6EF68CEB-DC40-432B-8621-6B6BB8B26330}" srcOrd="9" destOrd="0" presId="urn:microsoft.com/office/officeart/2008/layout/VerticalCurvedList"/>
    <dgm:cxn modelId="{FF13A750-4D0C-430F-93CD-C6062079E8A0}" type="presParOf" srcId="{C0DD3A6B-0625-4589-B366-A851D173DC56}" destId="{14837149-B5F1-4C46-831A-497C4D7C90D2}" srcOrd="10" destOrd="0" presId="urn:microsoft.com/office/officeart/2008/layout/VerticalCurvedList"/>
    <dgm:cxn modelId="{9A9A7740-FF8E-462D-8F67-5D1273506BB2}" type="presParOf" srcId="{14837149-B5F1-4C46-831A-497C4D7C90D2}" destId="{A4E77F2A-B8EA-4F07-A2AC-3BCF9F6CA46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71DFD-798F-466F-9C16-0EDB53D763B8}">
      <dsp:nvSpPr>
        <dsp:cNvPr id="0" name=""/>
        <dsp:cNvSpPr/>
      </dsp:nvSpPr>
      <dsp:spPr>
        <a:xfrm>
          <a:off x="0" y="2392"/>
          <a:ext cx="103735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2CAE4-5E15-4683-9679-AF48A3ECACFC}">
      <dsp:nvSpPr>
        <dsp:cNvPr id="0" name=""/>
        <dsp:cNvSpPr/>
      </dsp:nvSpPr>
      <dsp:spPr>
        <a:xfrm>
          <a:off x="0" y="2392"/>
          <a:ext cx="2046348" cy="4894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2000" kern="1200" dirty="0">
            <a:highlight>
              <a:srgbClr val="00FFFF"/>
            </a:highlight>
          </a:endParaRPr>
        </a:p>
      </dsp:txBody>
      <dsp:txXfrm>
        <a:off x="0" y="2392"/>
        <a:ext cx="2046348" cy="4894761"/>
      </dsp:txXfrm>
    </dsp:sp>
    <dsp:sp modelId="{2D8A2ACC-7BB8-4E48-8898-0967BA40B2EA}">
      <dsp:nvSpPr>
        <dsp:cNvPr id="0" name=""/>
        <dsp:cNvSpPr/>
      </dsp:nvSpPr>
      <dsp:spPr>
        <a:xfrm>
          <a:off x="395775" y="116700"/>
          <a:ext cx="8166934" cy="1223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4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позволяет определить место, размер, края дефекта, величину лево-правого шунта, перерыв изображения МПП, лево-правый (иногда право-левый) сброс крови при цветном допплеровском исследовании; </a:t>
          </a:r>
          <a:endParaRPr lang="LID4096" sz="2400" kern="1200" dirty="0">
            <a:highlight>
              <a:srgbClr val="FFFF00"/>
            </a:highlight>
          </a:endParaRPr>
        </a:p>
      </dsp:txBody>
      <dsp:txXfrm>
        <a:off x="395775" y="116700"/>
        <a:ext cx="8166934" cy="1223951"/>
      </dsp:txXfrm>
    </dsp:sp>
    <dsp:sp modelId="{17A24A2B-DA2E-4E3D-90DF-2D82A8DCAAB0}">
      <dsp:nvSpPr>
        <dsp:cNvPr id="0" name=""/>
        <dsp:cNvSpPr/>
      </dsp:nvSpPr>
      <dsp:spPr>
        <a:xfrm>
          <a:off x="2046348" y="1269005"/>
          <a:ext cx="818539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09DBC-FD74-4236-A284-68120EA0744F}">
      <dsp:nvSpPr>
        <dsp:cNvPr id="0" name=""/>
        <dsp:cNvSpPr/>
      </dsp:nvSpPr>
      <dsp:spPr>
        <a:xfrm>
          <a:off x="325014" y="1186276"/>
          <a:ext cx="8031918" cy="853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4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дилатацию ПЖ, иногда ПП, различной степени;</a:t>
          </a:r>
          <a:endParaRPr lang="LID4096" sz="2400" kern="1200" dirty="0">
            <a:highlight>
              <a:srgbClr val="FFFF00"/>
            </a:highlight>
          </a:endParaRPr>
        </a:p>
      </dsp:txBody>
      <dsp:txXfrm>
        <a:off x="325014" y="1186276"/>
        <a:ext cx="8031918" cy="853237"/>
      </dsp:txXfrm>
    </dsp:sp>
    <dsp:sp modelId="{45FEC5B4-A2CA-42C5-B01B-14A2C287C614}">
      <dsp:nvSpPr>
        <dsp:cNvPr id="0" name=""/>
        <dsp:cNvSpPr/>
      </dsp:nvSpPr>
      <dsp:spPr>
        <a:xfrm>
          <a:off x="2046348" y="2164904"/>
          <a:ext cx="818539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C247D-3DB0-4A67-959C-57011B55247F}">
      <dsp:nvSpPr>
        <dsp:cNvPr id="0" name=""/>
        <dsp:cNvSpPr/>
      </dsp:nvSpPr>
      <dsp:spPr>
        <a:xfrm>
          <a:off x="360435" y="1706034"/>
          <a:ext cx="8031918" cy="853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4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дилатацию JIA при нормальных или незначительно увеличенных правых камерах сердца; </a:t>
          </a:r>
          <a:endParaRPr lang="LID4096" sz="2400" kern="1200" dirty="0">
            <a:highlight>
              <a:srgbClr val="FFFF00"/>
            </a:highlight>
          </a:endParaRPr>
        </a:p>
      </dsp:txBody>
      <dsp:txXfrm>
        <a:off x="360435" y="1706034"/>
        <a:ext cx="8031918" cy="853237"/>
      </dsp:txXfrm>
    </dsp:sp>
    <dsp:sp modelId="{26AE8B27-3BBC-4240-80DB-D8FEF48FF5E6}">
      <dsp:nvSpPr>
        <dsp:cNvPr id="0" name=""/>
        <dsp:cNvSpPr/>
      </dsp:nvSpPr>
      <dsp:spPr>
        <a:xfrm>
          <a:off x="2046348" y="3060804"/>
          <a:ext cx="818539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4D8906-C89A-4688-95DE-8BD17DEAA6E9}">
      <dsp:nvSpPr>
        <dsp:cNvPr id="0" name=""/>
        <dsp:cNvSpPr/>
      </dsp:nvSpPr>
      <dsp:spPr>
        <a:xfrm>
          <a:off x="413767" y="2584015"/>
          <a:ext cx="8031918" cy="853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4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нормальное или незначительно повышенное систолическое давление в ПЖ;</a:t>
          </a:r>
          <a:endParaRPr lang="LID4096" sz="2400" kern="1200" dirty="0">
            <a:highlight>
              <a:srgbClr val="FFFF00"/>
            </a:highlight>
          </a:endParaRPr>
        </a:p>
      </dsp:txBody>
      <dsp:txXfrm>
        <a:off x="413767" y="2584015"/>
        <a:ext cx="8031918" cy="853237"/>
      </dsp:txXfrm>
    </dsp:sp>
    <dsp:sp modelId="{8AA0F9B6-0727-41D2-AAE5-507A2A7C48F4}">
      <dsp:nvSpPr>
        <dsp:cNvPr id="0" name=""/>
        <dsp:cNvSpPr/>
      </dsp:nvSpPr>
      <dsp:spPr>
        <a:xfrm>
          <a:off x="2117070" y="3230954"/>
          <a:ext cx="818539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6AA89-053D-4E43-B3B8-80865468E7E9}">
      <dsp:nvSpPr>
        <dsp:cNvPr id="0" name=""/>
        <dsp:cNvSpPr/>
      </dsp:nvSpPr>
      <dsp:spPr>
        <a:xfrm>
          <a:off x="484206" y="3444095"/>
          <a:ext cx="8031918" cy="853237"/>
        </a:xfrm>
        <a:prstGeom prst="rect">
          <a:avLst/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4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дилатацию ПЖ;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обнаруживается перерыв эхо-сигнала в зоне ДМПП; </a:t>
          </a:r>
          <a:endParaRPr lang="ru-RU" sz="2400" kern="1200" dirty="0"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4206" y="3444095"/>
        <a:ext cx="8031918" cy="853237"/>
      </dsp:txXfrm>
    </dsp:sp>
    <dsp:sp modelId="{EB29A701-E503-48FA-88BF-57A620EF6D5E}">
      <dsp:nvSpPr>
        <dsp:cNvPr id="0" name=""/>
        <dsp:cNvSpPr/>
      </dsp:nvSpPr>
      <dsp:spPr>
        <a:xfrm>
          <a:off x="2046348" y="4852602"/>
          <a:ext cx="818539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BFA75-0814-4382-AA9E-E9B7941391D5}">
      <dsp:nvSpPr>
        <dsp:cNvPr id="0" name=""/>
        <dsp:cNvSpPr/>
      </dsp:nvSpPr>
      <dsp:spPr>
        <a:xfrm rot="16200000">
          <a:off x="763012" y="-763012"/>
          <a:ext cx="2317106" cy="3843130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признаки расширения ПП</a:t>
          </a:r>
          <a:endParaRPr lang="LID4096" sz="2400" kern="1200" dirty="0"/>
        </a:p>
      </dsp:txBody>
      <dsp:txXfrm rot="5400000">
        <a:off x="0" y="0"/>
        <a:ext cx="3843130" cy="1737829"/>
      </dsp:txXfrm>
    </dsp:sp>
    <dsp:sp modelId="{FFEAC7D0-590B-41F3-BB6D-8CB878BDEE0A}">
      <dsp:nvSpPr>
        <dsp:cNvPr id="0" name=""/>
        <dsp:cNvSpPr/>
      </dsp:nvSpPr>
      <dsp:spPr>
        <a:xfrm>
          <a:off x="3843130" y="0"/>
          <a:ext cx="3843130" cy="2317106"/>
        </a:xfrm>
        <a:prstGeom prst="round1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диаметр дефекта 5 мм и более</a:t>
          </a:r>
          <a:endParaRPr lang="LID4096" sz="2400" kern="1200" dirty="0"/>
        </a:p>
      </dsp:txBody>
      <dsp:txXfrm>
        <a:off x="3843130" y="0"/>
        <a:ext cx="3843130" cy="1737829"/>
      </dsp:txXfrm>
    </dsp:sp>
    <dsp:sp modelId="{20BBA497-83CF-4DD8-BA08-CF30DC9B3626}">
      <dsp:nvSpPr>
        <dsp:cNvPr id="0" name=""/>
        <dsp:cNvSpPr/>
      </dsp:nvSpPr>
      <dsp:spPr>
        <a:xfrm rot="10800000">
          <a:off x="0" y="2317106"/>
          <a:ext cx="3843130" cy="2317106"/>
        </a:xfrm>
        <a:prstGeom prst="round1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отсутствие положительной динамики к самостоятельному закрытию дефекта</a:t>
          </a:r>
          <a:endParaRPr lang="LID4096" sz="2400" kern="1200" dirty="0"/>
        </a:p>
      </dsp:txBody>
      <dsp:txXfrm rot="10800000">
        <a:off x="0" y="2896383"/>
        <a:ext cx="3843130" cy="1737829"/>
      </dsp:txXfrm>
    </dsp:sp>
    <dsp:sp modelId="{8C233BE8-A4ED-4943-A72F-01A2DAB50A77}">
      <dsp:nvSpPr>
        <dsp:cNvPr id="0" name=""/>
        <dsp:cNvSpPr/>
      </dsp:nvSpPr>
      <dsp:spPr>
        <a:xfrm rot="5400000">
          <a:off x="4606142" y="1554094"/>
          <a:ext cx="2317106" cy="3843130"/>
        </a:xfrm>
        <a:prstGeom prst="round1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признаки лёгочной гипертензии</a:t>
          </a:r>
        </a:p>
      </dsp:txBody>
      <dsp:txXfrm rot="-5400000">
        <a:off x="3843130" y="2896382"/>
        <a:ext cx="3843130" cy="1737829"/>
      </dsp:txXfrm>
    </dsp:sp>
    <dsp:sp modelId="{79001743-F87A-4ACD-A6AB-CD9A636B63B4}">
      <dsp:nvSpPr>
        <dsp:cNvPr id="0" name=""/>
        <dsp:cNvSpPr/>
      </dsp:nvSpPr>
      <dsp:spPr>
        <a:xfrm>
          <a:off x="2088656" y="1737829"/>
          <a:ext cx="3508947" cy="1158553"/>
        </a:xfrm>
        <a:prstGeom prst="roundRect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Показания к хирургическому лечению:</a:t>
          </a:r>
          <a:endParaRPr lang="LID4096" sz="2400" kern="1200" dirty="0">
            <a:highlight>
              <a:srgbClr val="FFFF00"/>
            </a:highlight>
          </a:endParaRPr>
        </a:p>
      </dsp:txBody>
      <dsp:txXfrm>
        <a:off x="2145212" y="1794385"/>
        <a:ext cx="3395835" cy="10454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BFA75-0814-4382-AA9E-E9B7941391D5}">
      <dsp:nvSpPr>
        <dsp:cNvPr id="0" name=""/>
        <dsp:cNvSpPr/>
      </dsp:nvSpPr>
      <dsp:spPr>
        <a:xfrm rot="16200000">
          <a:off x="549322" y="-549322"/>
          <a:ext cx="2320119" cy="3418764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itchFamily="18" charset="0"/>
              <a:cs typeface="Times New Roman" pitchFamily="18" charset="0"/>
            </a:rPr>
            <a:t>Эндоваскулярное закрытие окклюдером</a:t>
          </a:r>
          <a:endParaRPr lang="LID4096" sz="2200" kern="1200" dirty="0"/>
        </a:p>
      </dsp:txBody>
      <dsp:txXfrm rot="5400000">
        <a:off x="0" y="0"/>
        <a:ext cx="3418764" cy="1740089"/>
      </dsp:txXfrm>
    </dsp:sp>
    <dsp:sp modelId="{FFEAC7D0-590B-41F3-BB6D-8CB878BDEE0A}">
      <dsp:nvSpPr>
        <dsp:cNvPr id="0" name=""/>
        <dsp:cNvSpPr/>
      </dsp:nvSpPr>
      <dsp:spPr>
        <a:xfrm>
          <a:off x="3418764" y="0"/>
          <a:ext cx="3418764" cy="2320119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itchFamily="18" charset="0"/>
              <a:cs typeface="Times New Roman" pitchFamily="18" charset="0"/>
            </a:rPr>
            <a:t>Пластика с помощью заплаты (крупный дефект)</a:t>
          </a:r>
          <a:endParaRPr lang="LID4096" sz="2200" kern="1200" dirty="0"/>
        </a:p>
      </dsp:txBody>
      <dsp:txXfrm>
        <a:off x="3418764" y="0"/>
        <a:ext cx="3418764" cy="1740089"/>
      </dsp:txXfrm>
    </dsp:sp>
    <dsp:sp modelId="{20BBA497-83CF-4DD8-BA08-CF30DC9B3626}">
      <dsp:nvSpPr>
        <dsp:cNvPr id="0" name=""/>
        <dsp:cNvSpPr/>
      </dsp:nvSpPr>
      <dsp:spPr>
        <a:xfrm rot="10800000">
          <a:off x="0" y="2320119"/>
          <a:ext cx="3418764" cy="2320119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itchFamily="18" charset="0"/>
              <a:cs typeface="Times New Roman" pitchFamily="18" charset="0"/>
            </a:rPr>
            <a:t>Пластика обивным швом (эластический край и небольшой дефект)</a:t>
          </a:r>
          <a:endParaRPr lang="LID4096" sz="2200" kern="1200" dirty="0"/>
        </a:p>
      </dsp:txBody>
      <dsp:txXfrm rot="10800000">
        <a:off x="0" y="2900148"/>
        <a:ext cx="3418764" cy="1740089"/>
      </dsp:txXfrm>
    </dsp:sp>
    <dsp:sp modelId="{8C233BE8-A4ED-4943-A72F-01A2DAB50A77}">
      <dsp:nvSpPr>
        <dsp:cNvPr id="0" name=""/>
        <dsp:cNvSpPr/>
      </dsp:nvSpPr>
      <dsp:spPr>
        <a:xfrm rot="5400000">
          <a:off x="3968087" y="1770796"/>
          <a:ext cx="2320119" cy="3418764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i="1" kern="1200" dirty="0">
              <a:highlight>
                <a:srgbClr val="00FFFF"/>
              </a:highlight>
              <a:latin typeface="Times New Roman" pitchFamily="18" charset="0"/>
              <a:cs typeface="Times New Roman" pitchFamily="18" charset="0"/>
            </a:rPr>
            <a:t>Физическая активность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 3" pitchFamily="18" charset="2"/>
            <a:buNone/>
          </a:pPr>
          <a:r>
            <a:rPr lang="ru-RU" sz="2200" b="1" i="1" kern="1200" dirty="0">
              <a:highlight>
                <a:srgbClr val="00FFFF"/>
              </a:highlight>
              <a:latin typeface="Times New Roman" pitchFamily="18" charset="0"/>
              <a:cs typeface="Times New Roman" pitchFamily="18" charset="0"/>
            </a:rPr>
            <a:t>после коррекции дефекта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 3" pitchFamily="18" charset="2"/>
            <a:buNone/>
          </a:pPr>
          <a:r>
            <a:rPr lang="ru-RU" sz="2200" b="1" i="1" kern="1200" dirty="0">
              <a:highlight>
                <a:srgbClr val="00FFFF"/>
              </a:highlight>
              <a:latin typeface="Times New Roman" pitchFamily="18" charset="0"/>
              <a:cs typeface="Times New Roman" pitchFamily="18" charset="0"/>
            </a:rPr>
            <a:t>не ограничивается.</a:t>
          </a:r>
          <a:endParaRPr lang="LID4096" sz="2200" i="1" kern="1200" dirty="0">
            <a:highlight>
              <a:srgbClr val="00FFFF"/>
            </a:highlight>
          </a:endParaRPr>
        </a:p>
      </dsp:txBody>
      <dsp:txXfrm rot="-5400000">
        <a:off x="3418765" y="2900148"/>
        <a:ext cx="3418764" cy="1740089"/>
      </dsp:txXfrm>
    </dsp:sp>
    <dsp:sp modelId="{79001743-F87A-4ACD-A6AB-CD9A636B63B4}">
      <dsp:nvSpPr>
        <dsp:cNvPr id="0" name=""/>
        <dsp:cNvSpPr/>
      </dsp:nvSpPr>
      <dsp:spPr>
        <a:xfrm>
          <a:off x="1964032" y="1753337"/>
          <a:ext cx="3121482" cy="1160059"/>
        </a:xfrm>
        <a:prstGeom prst="roundRect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i="1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Варианты операций при ДМПП:</a:t>
          </a:r>
          <a:endParaRPr lang="LID4096" sz="2200" kern="1200" dirty="0">
            <a:highlight>
              <a:srgbClr val="FFFF00"/>
            </a:highlight>
          </a:endParaRPr>
        </a:p>
      </dsp:txBody>
      <dsp:txXfrm>
        <a:off x="2020661" y="1809966"/>
        <a:ext cx="3008224" cy="10468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87E95-6673-4073-8CB2-9DEBAC37FDB3}">
      <dsp:nvSpPr>
        <dsp:cNvPr id="0" name=""/>
        <dsp:cNvSpPr/>
      </dsp:nvSpPr>
      <dsp:spPr>
        <a:xfrm>
          <a:off x="155014" y="172"/>
          <a:ext cx="3182238" cy="19093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>
              <a:latin typeface="Times New Roman" pitchFamily="18" charset="0"/>
              <a:cs typeface="Times New Roman" pitchFamily="18" charset="0"/>
            </a:rPr>
            <a:t>возможность имплантации нескольких окклюдеров;</a:t>
          </a:r>
          <a:endParaRPr lang="LID4096" sz="2600" kern="1200" dirty="0"/>
        </a:p>
      </dsp:txBody>
      <dsp:txXfrm>
        <a:off x="155014" y="172"/>
        <a:ext cx="3182238" cy="1909343"/>
      </dsp:txXfrm>
    </dsp:sp>
    <dsp:sp modelId="{3DC746CE-B219-4785-B08D-B444686F3EF2}">
      <dsp:nvSpPr>
        <dsp:cNvPr id="0" name=""/>
        <dsp:cNvSpPr/>
      </dsp:nvSpPr>
      <dsp:spPr>
        <a:xfrm>
          <a:off x="3655476" y="172"/>
          <a:ext cx="3182238" cy="19093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>
              <a:latin typeface="Times New Roman" pitchFamily="18" charset="0"/>
              <a:cs typeface="Times New Roman" pitchFamily="18" charset="0"/>
            </a:rPr>
            <a:t>без аппарата искусственного кровообращения;</a:t>
          </a:r>
          <a:endParaRPr lang="LID4096" sz="2600" kern="1200" dirty="0"/>
        </a:p>
      </dsp:txBody>
      <dsp:txXfrm>
        <a:off x="3655476" y="172"/>
        <a:ext cx="3182238" cy="1909343"/>
      </dsp:txXfrm>
    </dsp:sp>
    <dsp:sp modelId="{B51E474E-4A75-48A6-A0E9-A0130C5BFE41}">
      <dsp:nvSpPr>
        <dsp:cNvPr id="0" name=""/>
        <dsp:cNvSpPr/>
      </dsp:nvSpPr>
      <dsp:spPr>
        <a:xfrm>
          <a:off x="155014" y="2227738"/>
          <a:ext cx="3182238" cy="19093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>
              <a:latin typeface="Times New Roman" pitchFamily="18" charset="0"/>
              <a:cs typeface="Times New Roman" pitchFamily="18" charset="0"/>
            </a:rPr>
            <a:t>7 % частоты осложнений против 24 %;</a:t>
          </a:r>
        </a:p>
      </dsp:txBody>
      <dsp:txXfrm>
        <a:off x="155014" y="2227738"/>
        <a:ext cx="3182238" cy="1909343"/>
      </dsp:txXfrm>
    </dsp:sp>
    <dsp:sp modelId="{CE6F6716-2A2C-4900-8542-13AFF0396F9D}">
      <dsp:nvSpPr>
        <dsp:cNvPr id="0" name=""/>
        <dsp:cNvSpPr/>
      </dsp:nvSpPr>
      <dsp:spPr>
        <a:xfrm>
          <a:off x="3655476" y="2227738"/>
          <a:ext cx="3182238" cy="19093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>
              <a:latin typeface="Times New Roman" pitchFamily="18" charset="0"/>
              <a:cs typeface="Times New Roman" pitchFamily="18" charset="0"/>
            </a:rPr>
            <a:t>минимальная хирургическая травма и сроки пребывания в больнице.</a:t>
          </a:r>
        </a:p>
      </dsp:txBody>
      <dsp:txXfrm>
        <a:off x="3655476" y="2227738"/>
        <a:ext cx="3182238" cy="19093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A63C5-44EF-483B-B09C-130041B67152}">
      <dsp:nvSpPr>
        <dsp:cNvPr id="0" name=""/>
        <dsp:cNvSpPr/>
      </dsp:nvSpPr>
      <dsp:spPr>
        <a:xfrm>
          <a:off x="-6143639" y="-939943"/>
          <a:ext cx="7313277" cy="7313277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B408D2-6CE8-4E84-922B-6D09CA10FCF5}">
      <dsp:nvSpPr>
        <dsp:cNvPr id="0" name=""/>
        <dsp:cNvSpPr/>
      </dsp:nvSpPr>
      <dsp:spPr>
        <a:xfrm>
          <a:off x="511078" y="339478"/>
          <a:ext cx="6024942" cy="6793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926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strike="noStrike" kern="1200" spc="-1" dirty="0" err="1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Канюляция</a:t>
          </a:r>
          <a:r>
            <a:rPr lang="ru-RU" sz="2000" b="0" strike="noStrike" kern="12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 аорты</a:t>
          </a:r>
          <a:endParaRPr lang="LID4096" sz="2000" kern="1200" dirty="0">
            <a:solidFill>
              <a:schemeClr val="tx1"/>
            </a:solidFill>
          </a:endParaRPr>
        </a:p>
      </dsp:txBody>
      <dsp:txXfrm>
        <a:off x="511078" y="339478"/>
        <a:ext cx="6024942" cy="679391"/>
      </dsp:txXfrm>
    </dsp:sp>
    <dsp:sp modelId="{AFB02091-1D11-4F0F-A94B-463CB58415BE}">
      <dsp:nvSpPr>
        <dsp:cNvPr id="0" name=""/>
        <dsp:cNvSpPr/>
      </dsp:nvSpPr>
      <dsp:spPr>
        <a:xfrm>
          <a:off x="86458" y="254554"/>
          <a:ext cx="849239" cy="8492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C99FA9-6659-4FFD-9228-628735881D37}">
      <dsp:nvSpPr>
        <dsp:cNvPr id="0" name=""/>
        <dsp:cNvSpPr/>
      </dsp:nvSpPr>
      <dsp:spPr>
        <a:xfrm>
          <a:off x="997910" y="1358239"/>
          <a:ext cx="5538110" cy="679391"/>
        </a:xfrm>
        <a:prstGeom prst="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926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strike="noStrike" kern="1200" spc="-1" dirty="0" err="1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Канюляция</a:t>
          </a:r>
          <a:r>
            <a:rPr lang="ru-RU" sz="2000" b="0" strike="noStrike" kern="12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 полых вен</a:t>
          </a:r>
          <a:endParaRPr lang="LID4096" sz="2000" kern="1200" dirty="0">
            <a:solidFill>
              <a:schemeClr val="tx1"/>
            </a:solidFill>
          </a:endParaRPr>
        </a:p>
      </dsp:txBody>
      <dsp:txXfrm>
        <a:off x="997910" y="1358239"/>
        <a:ext cx="5538110" cy="679391"/>
      </dsp:txXfrm>
    </dsp:sp>
    <dsp:sp modelId="{B172168E-E8DB-4B87-BF4D-0376F8245D9C}">
      <dsp:nvSpPr>
        <dsp:cNvPr id="0" name=""/>
        <dsp:cNvSpPr/>
      </dsp:nvSpPr>
      <dsp:spPr>
        <a:xfrm>
          <a:off x="573290" y="1273315"/>
          <a:ext cx="849239" cy="8492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F6F816-72B4-4476-9D23-61C1BD308338}">
      <dsp:nvSpPr>
        <dsp:cNvPr id="0" name=""/>
        <dsp:cNvSpPr/>
      </dsp:nvSpPr>
      <dsp:spPr>
        <a:xfrm>
          <a:off x="1147328" y="2376999"/>
          <a:ext cx="5388692" cy="679391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926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strike="noStrike" kern="12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Искусственное кровообращение с         умеренной гипотермией*</a:t>
          </a:r>
          <a:endParaRPr lang="LID4096" sz="2000" kern="1200" dirty="0">
            <a:solidFill>
              <a:schemeClr val="tx1"/>
            </a:solidFill>
          </a:endParaRPr>
        </a:p>
      </dsp:txBody>
      <dsp:txXfrm>
        <a:off x="1147328" y="2376999"/>
        <a:ext cx="5388692" cy="679391"/>
      </dsp:txXfrm>
    </dsp:sp>
    <dsp:sp modelId="{DF06664A-5D2C-4D95-AD8B-9CA6BAE828D4}">
      <dsp:nvSpPr>
        <dsp:cNvPr id="0" name=""/>
        <dsp:cNvSpPr/>
      </dsp:nvSpPr>
      <dsp:spPr>
        <a:xfrm>
          <a:off x="722708" y="2292075"/>
          <a:ext cx="849239" cy="8492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BE42AC-7D43-4783-A07E-7C4D93E19B78}">
      <dsp:nvSpPr>
        <dsp:cNvPr id="0" name=""/>
        <dsp:cNvSpPr/>
      </dsp:nvSpPr>
      <dsp:spPr>
        <a:xfrm>
          <a:off x="997910" y="3395760"/>
          <a:ext cx="5538110" cy="679391"/>
        </a:xfrm>
        <a:prstGeom prst="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926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strike="noStrike" kern="12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Пережатие аорты </a:t>
          </a:r>
          <a:endParaRPr lang="LID4096" sz="2000" kern="1200" dirty="0">
            <a:solidFill>
              <a:schemeClr val="tx1"/>
            </a:solidFill>
          </a:endParaRPr>
        </a:p>
      </dsp:txBody>
      <dsp:txXfrm>
        <a:off x="997910" y="3395760"/>
        <a:ext cx="5538110" cy="679391"/>
      </dsp:txXfrm>
    </dsp:sp>
    <dsp:sp modelId="{3E38B220-193B-4EC3-A821-60E8DA8AD486}">
      <dsp:nvSpPr>
        <dsp:cNvPr id="0" name=""/>
        <dsp:cNvSpPr/>
      </dsp:nvSpPr>
      <dsp:spPr>
        <a:xfrm>
          <a:off x="573290" y="3310836"/>
          <a:ext cx="849239" cy="8492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F68CEB-DC40-432B-8621-6B6BB8B26330}">
      <dsp:nvSpPr>
        <dsp:cNvPr id="0" name=""/>
        <dsp:cNvSpPr/>
      </dsp:nvSpPr>
      <dsp:spPr>
        <a:xfrm>
          <a:off x="511078" y="4414521"/>
          <a:ext cx="6024942" cy="679391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926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strike="noStrike" kern="1200" spc="-1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ea typeface="DejaVu Sans"/>
              <a:cs typeface="Times New Roman" pitchFamily="18" charset="0"/>
            </a:rPr>
            <a:t> Кардиоплегия</a:t>
          </a:r>
          <a:endParaRPr lang="LID4096" sz="2000" kern="1200" dirty="0">
            <a:solidFill>
              <a:schemeClr val="tx1"/>
            </a:solidFill>
          </a:endParaRPr>
        </a:p>
      </dsp:txBody>
      <dsp:txXfrm>
        <a:off x="511078" y="4414521"/>
        <a:ext cx="6024942" cy="679391"/>
      </dsp:txXfrm>
    </dsp:sp>
    <dsp:sp modelId="{A4E77F2A-B8EA-4F07-A2AC-3BCF9F6CA466}">
      <dsp:nvSpPr>
        <dsp:cNvPr id="0" name=""/>
        <dsp:cNvSpPr/>
      </dsp:nvSpPr>
      <dsp:spPr>
        <a:xfrm>
          <a:off x="86458" y="4329597"/>
          <a:ext cx="849239" cy="8492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5D820-E18A-97F4-0229-95F1D6488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B5BEFC-6528-08F3-0BEF-CA83137A8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E1B536-9EAC-FBC7-0B55-6AEFD513E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378AC3-4C18-8229-ABFE-2FC4F3DA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A9DE45-87BF-DDB2-FB21-5E3C98CC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807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AF337-509E-8CE9-EE6E-47DF26116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F8C79D-1631-0483-CC7A-ADB5CDCCB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4D082D-EA4A-6647-35A8-B5ACD270A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22554A-B5CA-FC71-D66C-72D8E721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E53864-93C5-CB53-2E40-814B39736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72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9146872-9D43-1143-B515-CD02B0018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4F939C-BBA5-6737-292C-D93FF3D72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103E7E-DD47-779A-7562-DE73C157C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C3F671-BDAA-78E3-CCF7-9BE5D530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9F7BBF-C3BA-7E3D-0A8B-5BCB6AB5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472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20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7B2F4-7337-F27B-75E8-F48BF0F21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4EE3F0-EAE1-C325-F160-1F68B84B4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688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E707FA-0EDB-6164-D944-0ADB4575C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827629-E907-86F9-42A3-E18516A5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414E4D-7257-DE73-3F61-7556DD7AD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FBE77488-7B85-B98F-67A3-8508094973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64814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12947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805FF-E04C-7AD1-6B3B-1EF79340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B4215B-7CE0-1FF1-140E-ED4D5486B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7EB7E4-F39B-E557-4DF0-9A8E1B54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A7A59B-41DB-34A0-1433-566FD4123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BAE6F-7D0C-DC53-5434-769CF090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019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C1E26-CF2A-5D2C-D4F5-F07A8DAC4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5D5361-FC9D-8A22-2BBA-262AB3705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01A67D-2054-C1E6-BA99-086BD3D5C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BF2138-5527-1E4D-0736-5565F3EC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A69D93-BFB9-6B9F-22A5-F641449B0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C4E28-6E7E-F3D8-62D5-B215052F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579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06EDC-0617-62E3-1D0B-57270894A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49C4B6-8996-D4F8-E7CA-2B96F7331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DB78CF-05D6-2D96-6973-DA06C54FD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162455-A2BC-6A83-580B-26F2CE4BD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997E9B-764A-7EDC-27C2-CD4641F04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10D941F-CD84-8CEC-5511-AD061E20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05831F-EB3B-B796-6309-8A0ACE2B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2AD87C-3F4D-0C9B-441A-69A14B226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364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88060-A188-14A6-8FE7-1960041AA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FEE436-B660-7CF2-EF11-5E175BFD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23A76CA-BC50-A0E5-BFB1-ABA859A17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20507A-FDFF-3E51-52BB-DF361221F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38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9ABD533-0992-EC67-7620-F9FE4BF3F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6B4F85-48CC-2A24-B9AC-BA7EF3ECD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E2DA7-34D0-99E3-3740-AA0CADBF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98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AD1CB-E2D7-638C-A49A-7A826BA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EDAAD4-B331-B71E-B462-126EC550E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AF797D-9499-C8C1-F398-2C05B382D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972937-2F06-6772-A8A4-D94297E07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64772B-59E4-6D17-09BC-CB9B96B9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777C4-502F-F355-2A3A-B5FBF8F61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16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9554A-4D2F-2CD7-21A7-74912117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A81871-67EA-ED9D-006C-36E18675F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F5709-A4C6-B0BE-BFA9-C892E897C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9B9A12-C8D0-A5AC-9DA4-CE12EB3ED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16CD74-D0F5-9123-5A7A-352A365E0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49798-619D-F137-0CA1-597874BA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44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D97EC-6A55-CB77-A400-D8405E77A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AE13B2-EFF0-5845-AB95-C9EE03FBD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36EC8E-7B8E-1403-9F20-280AD1149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9C894-998B-4DDB-90FD-3AE9CA64CD5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CFBCC-5E89-F7F3-5746-55FD973A9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DECCFE-272B-32F1-AC18-D9F4E1811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18671-EE98-48F5-B1D1-6F64B4915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94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omed.ru/cases/i-ogk-i-obp-i-chto-eto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radiomed.ru/cases/i-ogk-i-obp-i-chto-eto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5" Type="http://schemas.openxmlformats.org/officeDocument/2006/relationships/hyperlink" Target="https://kpfu.ru/staff_files/F947693352/Shumy_serdca.pdf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crz.kz/docs/clinic_protocol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natili.kazgazeta.kz/news/1866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pt-online.org/420593" TargetMode="External"/><Relationship Id="rId4" Type="http://schemas.openxmlformats.org/officeDocument/2006/relationships/hyperlink" Target="https://cyberleninka.ru/article/n/defekty-mezhpredserdnoy-peregorodki-klinicheskie-proyavleniya-ehokardiograficheskaya-otsenka-i-lecheni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0.jpe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0.jpe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natili.kazgazeta.kz/news/18664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hyperlink" Target="http://www.endo-vascular.ru/endovaskulyarnaya-operaciya-zakrytie-dmpp-okklyuderom.html" TargetMode="External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hyperlink" Target="https://www.obsidianhealth.co.za/wp-content/uploads/2021/02/OCCLUTECH.pdf" TargetMode="External"/><Relationship Id="rId9" Type="http://schemas.microsoft.com/office/2007/relationships/diagramDrawing" Target="../diagrams/drawing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hyperlink" Target="https://www.obsidianhealth.co.za/wp-content/uploads/2021/02/OCCLUTECH.pdf" TargetMode="External"/><Relationship Id="rId9" Type="http://schemas.microsoft.com/office/2007/relationships/diagramDrawing" Target="../diagrams/drawing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hyperlink" Target="https://www.obsidianhealth.co.za/wp-content/uploads/2021/02/OCCLUTECH.pdf" TargetMode="External"/><Relationship Id="rId7" Type="http://schemas.openxmlformats.org/officeDocument/2006/relationships/diagramColors" Target="../diagrams/colors6.xml"/><Relationship Id="rId2" Type="http://schemas.openxmlformats.org/officeDocument/2006/relationships/hyperlink" Target="http://www.endo-vascular.ru/endovaskulyarnaya-operaciya-zakrytie-dmpp-okklyuderom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do-vascular.ru/endovaskulyarnaya-operaciya-zakrytie-dmpp-okklyuderom.html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obsidianhealth.co.za/wp-content/uploads/2021/02/OCCLUTECH.pdf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978-3-540-69837-1_1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pfu.ru/portal/docs/F1976091547/5.SSS.Razvitie.serdca.2020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-nb.info/1024304868/3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pfu.ru/portal/docs/F1976091547/5.SSS.Razvitie.serdca.2020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-nb.info/1024304868/3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vr-lv.ru/ateroskleroz/opasnost/chem-opasen-povyishennyiy-uroven-holesterina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D05B3F-A3D3-4693-738F-F623A526A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72" y="0"/>
            <a:ext cx="9701455" cy="6858000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46F454D1-5EEC-8332-59B6-FCCEDB082973}"/>
              </a:ext>
            </a:extLst>
          </p:cNvPr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8_gztXZxMAAAAlAAAAEQAAAC0AAAAAkAAAAEgAAACQAAAASAAAAAAAAAAAAAAAAAAAAAEAAABQAAAAAAAAAAAA4D8AAAAAAADgPwAAAAAAAOA/AAAAAAAA4D8AAAAAAADgPwAAAAAAAOA/AAAAAAAA4D8AAAAAAADgPwAAAAAAAOA/AAAAAAAA4D8CAAAAjAAAAAAAAAAAAAAAfpet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cnh8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JMdAABqBAAADC0AAFIO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141843" y="664541"/>
            <a:ext cx="2048455" cy="131150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02265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62347-F5C1-2C71-D1DB-79A291E9A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3AD48-ECC5-3634-43A2-D6D75803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969" y="0"/>
            <a:ext cx="10363199" cy="1280890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Гемодинамика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FF0E088-6D99-E574-B152-DCAF228B2988}"/>
              </a:ext>
            </a:extLst>
          </p:cNvPr>
          <p:cNvGrpSpPr/>
          <p:nvPr/>
        </p:nvGrpSpPr>
        <p:grpSpPr>
          <a:xfrm>
            <a:off x="695325" y="778991"/>
            <a:ext cx="2418749" cy="5674198"/>
            <a:chOff x="2036087" y="1099541"/>
            <a:chExt cx="2218531" cy="4987833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39CD6ED3-D2C1-0D67-C1C8-6AC3EECF014D}"/>
                </a:ext>
              </a:extLst>
            </p:cNvPr>
            <p:cNvSpPr/>
            <p:nvPr/>
          </p:nvSpPr>
          <p:spPr>
            <a:xfrm rot="5400000">
              <a:off x="1657672" y="2158257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677DFB2B-885E-BA78-9757-15068603F0F9}"/>
                </a:ext>
              </a:extLst>
            </p:cNvPr>
            <p:cNvSpPr/>
            <p:nvPr/>
          </p:nvSpPr>
          <p:spPr>
            <a:xfrm>
              <a:off x="2036087" y="1099541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solidFill>
                    <a:schemeClr val="tx1"/>
                  </a:solidFill>
                </a:rPr>
                <a:t>Лево-правый сброс крови через ДМПП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8525AB9-F264-ED91-A953-6E764E912CCE}"/>
                </a:ext>
              </a:extLst>
            </p:cNvPr>
            <p:cNvSpPr/>
            <p:nvPr/>
          </p:nvSpPr>
          <p:spPr>
            <a:xfrm rot="5400000">
              <a:off x="1657672" y="3822155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DE7BACE8-75ED-6D45-5DEA-FFD78BD93761}"/>
                </a:ext>
              </a:extLst>
            </p:cNvPr>
            <p:cNvSpPr/>
            <p:nvPr/>
          </p:nvSpPr>
          <p:spPr>
            <a:xfrm>
              <a:off x="2036087" y="2967388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>
                  <a:solidFill>
                    <a:schemeClr val="tx1"/>
                  </a:solidFill>
                </a:rPr>
                <a:t>Перегрузка кровью ПП</a:t>
              </a:r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FB990139-A4CC-5F4A-C1E4-3518D0C65D75}"/>
                </a:ext>
              </a:extLst>
            </p:cNvPr>
            <p:cNvSpPr/>
            <p:nvPr/>
          </p:nvSpPr>
          <p:spPr>
            <a:xfrm>
              <a:off x="2036087" y="4756256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solidFill>
                    <a:schemeClr val="tx1"/>
                  </a:solidFill>
                </a:rPr>
                <a:t>Перегрузка  кровью ПЖ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5D1118-8B58-2AFF-4BE3-6D1E1E30C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971" y="876964"/>
            <a:ext cx="5106113" cy="28197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0AB247-269A-5038-69E3-2732C12A2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07" y="887158"/>
            <a:ext cx="2862598" cy="3762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9D111B-EDB9-7D41-4B5B-EEEAD6431C87}"/>
              </a:ext>
            </a:extLst>
          </p:cNvPr>
          <p:cNvSpPr txBox="1"/>
          <p:nvPr/>
        </p:nvSpPr>
        <p:spPr>
          <a:xfrm>
            <a:off x="6698385" y="3712863"/>
            <a:ext cx="5041284" cy="2246769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Смещение ЭОС вправо (угол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+100°)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ІІІ,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aVF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V1-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V1 ≥17 мм  или  + инд. Соколова-Лайона: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V1 +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V5-6 ≥10,5 мм;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амплитуды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І,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V5–V6.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4F4E15-BF21-7051-873F-00D60547CB51}"/>
              </a:ext>
            </a:extLst>
          </p:cNvPr>
          <p:cNvSpPr/>
          <p:nvPr/>
        </p:nvSpPr>
        <p:spPr>
          <a:xfrm>
            <a:off x="5032873" y="6130008"/>
            <a:ext cx="68462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ru-RU" altLang="ru-RU" sz="1000" dirty="0"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cs typeface="Times New Roman" panose="02020603050405020304" pitchFamily="18" charset="0"/>
              </a:rPr>
              <a:t>, 2023 г.</a:t>
            </a:r>
          </a:p>
          <a:p>
            <a:pPr algn="r"/>
            <a:endParaRPr lang="ru-RU" sz="1000" i="1" dirty="0"/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CF4C801-60DA-E5C9-50EB-21AA4CCBD1F0}"/>
              </a:ext>
            </a:extLst>
          </p:cNvPr>
          <p:cNvSpPr/>
          <p:nvPr/>
        </p:nvSpPr>
        <p:spPr>
          <a:xfrm rot="5153202" flipV="1">
            <a:off x="6867902" y="1451019"/>
            <a:ext cx="266868" cy="14493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EE039B1-078A-D6FF-30CE-91FF3B57BFA3}"/>
              </a:ext>
            </a:extLst>
          </p:cNvPr>
          <p:cNvSpPr/>
          <p:nvPr/>
        </p:nvSpPr>
        <p:spPr>
          <a:xfrm rot="5153202" flipV="1">
            <a:off x="5011203" y="3810891"/>
            <a:ext cx="280533" cy="21763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658CFC54-91A1-C312-7273-CA8775CF2919}"/>
              </a:ext>
            </a:extLst>
          </p:cNvPr>
          <p:cNvSpPr/>
          <p:nvPr/>
        </p:nvSpPr>
        <p:spPr>
          <a:xfrm rot="5153202" flipV="1">
            <a:off x="8498823" y="1356410"/>
            <a:ext cx="360135" cy="215285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45EE563F-3769-840E-5A9C-782F0DC15B84}"/>
              </a:ext>
            </a:extLst>
          </p:cNvPr>
          <p:cNvSpPr/>
          <p:nvPr/>
        </p:nvSpPr>
        <p:spPr>
          <a:xfrm rot="5153202" flipV="1">
            <a:off x="3389398" y="2487514"/>
            <a:ext cx="496859" cy="22284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CC9DD3B7-81DE-9832-FFF2-6B5C99A488DC}"/>
              </a:ext>
            </a:extLst>
          </p:cNvPr>
          <p:cNvSpPr/>
          <p:nvPr/>
        </p:nvSpPr>
        <p:spPr>
          <a:xfrm rot="5153202" flipV="1">
            <a:off x="10384489" y="3023711"/>
            <a:ext cx="360135" cy="215285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FE762DD5-D618-D011-AAAF-9E8E84462D1E}"/>
              </a:ext>
            </a:extLst>
          </p:cNvPr>
          <p:cNvSpPr/>
          <p:nvPr/>
        </p:nvSpPr>
        <p:spPr>
          <a:xfrm rot="5153202" flipV="1">
            <a:off x="8666217" y="3010861"/>
            <a:ext cx="275555" cy="18639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2F850FE4-A353-B4C3-CA20-A925AB009CC0}"/>
              </a:ext>
            </a:extLst>
          </p:cNvPr>
          <p:cNvSpPr/>
          <p:nvPr/>
        </p:nvSpPr>
        <p:spPr>
          <a:xfrm rot="5153202" flipV="1">
            <a:off x="3546960" y="3951758"/>
            <a:ext cx="360135" cy="215285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370373FB-175B-7637-ADFF-886F8199A8CA}"/>
              </a:ext>
            </a:extLst>
          </p:cNvPr>
          <p:cNvSpPr/>
          <p:nvPr/>
        </p:nvSpPr>
        <p:spPr>
          <a:xfrm rot="5153202" flipV="1">
            <a:off x="3472318" y="1528576"/>
            <a:ext cx="318351" cy="162108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36" name="Полилиния 19">
            <a:extLst>
              <a:ext uri="{FF2B5EF4-FFF2-40B4-BE49-F238E27FC236}">
                <a16:creationId xmlns:a16="http://schemas.microsoft.com/office/drawing/2014/main" id="{8A2D35CF-E125-4905-7C5A-B0EFD175FE9D}"/>
              </a:ext>
            </a:extLst>
          </p:cNvPr>
          <p:cNvSpPr/>
          <p:nvPr/>
        </p:nvSpPr>
        <p:spPr>
          <a:xfrm>
            <a:off x="3802879" y="5097383"/>
            <a:ext cx="2418749" cy="1514290"/>
          </a:xfrm>
          <a:custGeom>
            <a:avLst/>
            <a:gdLst>
              <a:gd name="connsiteX0" fmla="*/ 0 w 2218531"/>
              <a:gd name="connsiteY0" fmla="*/ 133112 h 1331118"/>
              <a:gd name="connsiteX1" fmla="*/ 133112 w 2218531"/>
              <a:gd name="connsiteY1" fmla="*/ 0 h 1331118"/>
              <a:gd name="connsiteX2" fmla="*/ 2085419 w 2218531"/>
              <a:gd name="connsiteY2" fmla="*/ 0 h 1331118"/>
              <a:gd name="connsiteX3" fmla="*/ 2218531 w 2218531"/>
              <a:gd name="connsiteY3" fmla="*/ 133112 h 1331118"/>
              <a:gd name="connsiteX4" fmla="*/ 2218531 w 2218531"/>
              <a:gd name="connsiteY4" fmla="*/ 1198006 h 1331118"/>
              <a:gd name="connsiteX5" fmla="*/ 2085419 w 2218531"/>
              <a:gd name="connsiteY5" fmla="*/ 1331118 h 1331118"/>
              <a:gd name="connsiteX6" fmla="*/ 133112 w 2218531"/>
              <a:gd name="connsiteY6" fmla="*/ 1331118 h 1331118"/>
              <a:gd name="connsiteX7" fmla="*/ 0 w 2218531"/>
              <a:gd name="connsiteY7" fmla="*/ 1198006 h 1331118"/>
              <a:gd name="connsiteX8" fmla="*/ 0 w 2218531"/>
              <a:gd name="connsiteY8" fmla="*/ 133112 h 13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8531" h="1331118">
                <a:moveTo>
                  <a:pt x="0" y="133112"/>
                </a:moveTo>
                <a:cubicBezTo>
                  <a:pt x="0" y="59596"/>
                  <a:pt x="59596" y="0"/>
                  <a:pt x="133112" y="0"/>
                </a:cubicBezTo>
                <a:lnTo>
                  <a:pt x="2085419" y="0"/>
                </a:lnTo>
                <a:cubicBezTo>
                  <a:pt x="2158935" y="0"/>
                  <a:pt x="2218531" y="59596"/>
                  <a:pt x="2218531" y="133112"/>
                </a:cubicBezTo>
                <a:lnTo>
                  <a:pt x="2218531" y="1198006"/>
                </a:lnTo>
                <a:cubicBezTo>
                  <a:pt x="2218531" y="1271522"/>
                  <a:pt x="2158935" y="1331118"/>
                  <a:pt x="2085419" y="1331118"/>
                </a:cubicBezTo>
                <a:lnTo>
                  <a:pt x="133112" y="1331118"/>
                </a:lnTo>
                <a:cubicBezTo>
                  <a:pt x="59596" y="1331118"/>
                  <a:pt x="0" y="1271522"/>
                  <a:pt x="0" y="1198006"/>
                </a:cubicBezTo>
                <a:lnTo>
                  <a:pt x="0" y="13311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202817" tIns="202817" rIns="202817" bIns="202817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>
                <a:solidFill>
                  <a:schemeClr val="tx1"/>
                </a:solidFill>
                <a:highlight>
                  <a:srgbClr val="FFFF00"/>
                </a:highlight>
              </a:rPr>
              <a:t>Эксцентрическая гипертрофия ПЖ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6D77DBC-7CEA-4995-9E8C-CA7A5A932BC5}"/>
              </a:ext>
            </a:extLst>
          </p:cNvPr>
          <p:cNvSpPr/>
          <p:nvPr/>
        </p:nvSpPr>
        <p:spPr>
          <a:xfrm>
            <a:off x="3166281" y="5905760"/>
            <a:ext cx="745488" cy="208438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hemeClr val="accent4">
              <a:shade val="90000"/>
              <a:hueOff val="-237409"/>
              <a:satOff val="-3513"/>
              <a:lumOff val="16454"/>
              <a:alphaOff val="0"/>
            </a:schemeClr>
          </a:lnRef>
          <a:fillRef idx="1">
            <a:schemeClr val="accent4">
              <a:shade val="90000"/>
              <a:hueOff val="-237409"/>
              <a:satOff val="-3513"/>
              <a:lumOff val="16454"/>
              <a:alphaOff val="0"/>
            </a:schemeClr>
          </a:fillRef>
          <a:effectRef idx="0">
            <a:schemeClr val="accent4">
              <a:shade val="90000"/>
              <a:hueOff val="-237409"/>
              <a:satOff val="-3513"/>
              <a:lumOff val="16454"/>
              <a:alphaOff val="0"/>
            </a:schemeClr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64897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5D564A-7493-4B98-B034-C528C02A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606" y="232011"/>
            <a:ext cx="7383593" cy="730779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Рентген-картина при гипертрофии ПЖ </a:t>
            </a:r>
            <a:endParaRPr lang="en-US" sz="28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3B5A6-ED7C-4C7B-9BBE-5AC808487810}"/>
              </a:ext>
            </a:extLst>
          </p:cNvPr>
          <p:cNvSpPr txBox="1"/>
          <p:nvPr/>
        </p:nvSpPr>
        <p:spPr>
          <a:xfrm>
            <a:off x="1503627" y="3923281"/>
            <a:ext cx="4321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2. расширение ПЖ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437FB-02CE-4F98-B912-6A0B00736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313" y="1049684"/>
            <a:ext cx="4980430" cy="5118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8B40A8-E7B2-446D-B1E7-D143D2EB3233}"/>
              </a:ext>
            </a:extLst>
          </p:cNvPr>
          <p:cNvSpPr txBox="1"/>
          <p:nvPr/>
        </p:nvSpPr>
        <p:spPr>
          <a:xfrm>
            <a:off x="819262" y="2446931"/>
            <a:ext cx="3899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усиление лёгочного рисунка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лёгочного ствола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73608F-D82F-4E8E-8E75-34A4F6642465}"/>
              </a:ext>
            </a:extLst>
          </p:cNvPr>
          <p:cNvGrpSpPr/>
          <p:nvPr/>
        </p:nvGrpSpPr>
        <p:grpSpPr>
          <a:xfrm>
            <a:off x="4283807" y="2151995"/>
            <a:ext cx="2412587" cy="1307712"/>
            <a:chOff x="3032761" y="2921388"/>
            <a:chExt cx="2412587" cy="130771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21B9434-EBEC-481E-9193-D63EF4EDBEC3}"/>
                </a:ext>
              </a:extLst>
            </p:cNvPr>
            <p:cNvCxnSpPr>
              <a:cxnSpLocks/>
            </p:cNvCxnSpPr>
            <p:nvPr/>
          </p:nvCxnSpPr>
          <p:spPr>
            <a:xfrm>
              <a:off x="3032761" y="2921388"/>
              <a:ext cx="1965959" cy="13077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E971B5C-93A3-498B-8B5A-232E03C7B87A}"/>
                </a:ext>
              </a:extLst>
            </p:cNvPr>
            <p:cNvCxnSpPr>
              <a:cxnSpLocks/>
            </p:cNvCxnSpPr>
            <p:nvPr/>
          </p:nvCxnSpPr>
          <p:spPr>
            <a:xfrm>
              <a:off x="3032761" y="2921389"/>
              <a:ext cx="2412587" cy="6526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E08229-DB7F-4436-A88A-37CB9498116A}"/>
              </a:ext>
            </a:extLst>
          </p:cNvPr>
          <p:cNvGrpSpPr/>
          <p:nvPr/>
        </p:nvGrpSpPr>
        <p:grpSpPr>
          <a:xfrm>
            <a:off x="3426953" y="2987184"/>
            <a:ext cx="4897683" cy="1898004"/>
            <a:chOff x="2407920" y="3382969"/>
            <a:chExt cx="4897683" cy="1898004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FB5CCC5F-0C94-46A3-B7C2-ED140CAD4789}"/>
                </a:ext>
              </a:extLst>
            </p:cNvPr>
            <p:cNvSpPr/>
            <p:nvPr/>
          </p:nvSpPr>
          <p:spPr>
            <a:xfrm rot="13932851">
              <a:off x="5465172" y="3440541"/>
              <a:ext cx="1898004" cy="1782859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865F2D2-98F9-46B1-918E-03CBA7E837ED}"/>
                </a:ext>
              </a:extLst>
            </p:cNvPr>
            <p:cNvCxnSpPr/>
            <p:nvPr/>
          </p:nvCxnSpPr>
          <p:spPr>
            <a:xfrm>
              <a:off x="2407920" y="4145280"/>
              <a:ext cx="3116580" cy="3733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678100-E5E5-F5CD-E6FF-E128F211D1DD}"/>
              </a:ext>
            </a:extLst>
          </p:cNvPr>
          <p:cNvSpPr/>
          <p:nvPr/>
        </p:nvSpPr>
        <p:spPr>
          <a:xfrm>
            <a:off x="6624424" y="6253133"/>
            <a:ext cx="4872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https://radiomed.ru/cases/i-ogk-i-obp-i-chto-eto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ru-RU" sz="1000" i="1" dirty="0"/>
          </a:p>
        </p:txBody>
      </p:sp>
    </p:spTree>
    <p:extLst>
      <p:ext uri="{BB962C8B-B14F-4D97-AF65-F5344CB8AC3E}">
        <p14:creationId xmlns:p14="http://schemas.microsoft.com/office/powerpoint/2010/main" val="35191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696" y="0"/>
            <a:ext cx="12511822" cy="128089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Общая схема гемодинамических расстройств при ДМПП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140977" y="887769"/>
            <a:ext cx="8852620" cy="5353939"/>
            <a:chOff x="2036087" y="1072723"/>
            <a:chExt cx="8119824" cy="4706314"/>
          </a:xfrm>
        </p:grpSpPr>
        <p:sp>
          <p:nvSpPr>
            <p:cNvPr id="27" name="Прямоугольник 26"/>
            <p:cNvSpPr/>
            <p:nvPr/>
          </p:nvSpPr>
          <p:spPr>
            <a:xfrm rot="5400000">
              <a:off x="7554050" y="3994724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9" name="Полилиния 28"/>
            <p:cNvSpPr/>
            <p:nvPr/>
          </p:nvSpPr>
          <p:spPr>
            <a:xfrm>
              <a:off x="7937380" y="4427338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 rot="5400000">
              <a:off x="1657672" y="2158257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2036087" y="1099541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solidFill>
                    <a:schemeClr val="tx1"/>
                  </a:solidFill>
                </a:rPr>
                <a:t>Лево-правый сброс крови через ДМПП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 rot="5400000">
              <a:off x="1657672" y="3822155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2036087" y="2763440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>
                  <a:solidFill>
                    <a:schemeClr val="tx1"/>
                  </a:solidFill>
                </a:rPr>
                <a:t>Перегрузка </a:t>
              </a:r>
              <a:r>
                <a:rPr lang="ru-RU" sz="2000" dirty="0">
                  <a:solidFill>
                    <a:schemeClr val="tx1"/>
                  </a:solidFill>
                </a:rPr>
                <a:t>объемом</a:t>
              </a:r>
              <a:r>
                <a:rPr lang="ru-RU" sz="2000" kern="1200" dirty="0">
                  <a:solidFill>
                    <a:schemeClr val="tx1"/>
                  </a:solidFill>
                </a:rPr>
                <a:t> ПП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 rot="19039058">
              <a:off x="2808665" y="4489619"/>
              <a:ext cx="2940820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2036087" y="4427338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solidFill>
                    <a:schemeClr val="tx1"/>
                  </a:solidFill>
                </a:rPr>
                <a:t>Перегрузка объемом ПЖ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 rot="16200000">
              <a:off x="4608317" y="3822155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1" name="Прямоугольник 20"/>
            <p:cNvSpPr/>
            <p:nvPr/>
          </p:nvSpPr>
          <p:spPr>
            <a:xfrm rot="16200000">
              <a:off x="4408648" y="2153343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0" name="Полилиния 19"/>
            <p:cNvSpPr/>
            <p:nvPr/>
          </p:nvSpPr>
          <p:spPr>
            <a:xfrm>
              <a:off x="4986733" y="2785997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>
                  <a:solidFill>
                    <a:schemeClr val="tx1"/>
                  </a:solidFill>
                </a:rPr>
                <a:t>Эксцентрическая гипертрофия ПЖ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440266" y="1326307"/>
              <a:ext cx="2940820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2" name="Полилиния 21"/>
            <p:cNvSpPr/>
            <p:nvPr/>
          </p:nvSpPr>
          <p:spPr>
            <a:xfrm>
              <a:off x="4994594" y="1072723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solidFill>
                    <a:schemeClr val="tx1"/>
                  </a:solidFill>
                </a:rPr>
                <a:t>Обогащение кровью малого круга кровообращения</a:t>
              </a: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994594" y="4447919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>
                  <a:solidFill>
                    <a:schemeClr val="tx1"/>
                  </a:solidFill>
                </a:rPr>
                <a:t>Сброс крови через дефект из ПП в ЛП (цианоз)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 rot="5400000">
              <a:off x="7558964" y="2158257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6" name="Полилиния 25"/>
            <p:cNvSpPr/>
            <p:nvPr/>
          </p:nvSpPr>
          <p:spPr>
            <a:xfrm>
              <a:off x="7937380" y="1099541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solidFill>
                    <a:schemeClr val="tx1"/>
                  </a:solidFill>
                </a:rPr>
                <a:t>Перегрузка объемом ЛП</a:t>
              </a: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937380" y="2763440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</a:rPr>
                <a:t>Перегрузка объемом ЛЖ</a:t>
              </a:r>
            </a:p>
          </p:txBody>
        </p:sp>
      </p:grpSp>
      <p:sp>
        <p:nvSpPr>
          <p:cNvPr id="6" name="Стрелка вправо 23">
            <a:extLst>
              <a:ext uri="{FF2B5EF4-FFF2-40B4-BE49-F238E27FC236}">
                <a16:creationId xmlns:a16="http://schemas.microsoft.com/office/drawing/2014/main" id="{962F9B80-3368-6C32-68FE-87B7FCFF7C28}"/>
              </a:ext>
            </a:extLst>
          </p:cNvPr>
          <p:cNvSpPr/>
          <p:nvPr/>
        </p:nvSpPr>
        <p:spPr>
          <a:xfrm>
            <a:off x="10473923" y="3171505"/>
            <a:ext cx="984954" cy="70740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781822" y="5290334"/>
            <a:ext cx="188897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/>
              <a:t>Гипертрофия ЛЖ</a:t>
            </a:r>
          </a:p>
        </p:txBody>
      </p:sp>
    </p:spTree>
    <p:extLst>
      <p:ext uri="{BB962C8B-B14F-4D97-AF65-F5344CB8AC3E}">
        <p14:creationId xmlns:p14="http://schemas.microsoft.com/office/powerpoint/2010/main" val="3110395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1698" y="-177421"/>
            <a:ext cx="8911687" cy="128089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Гемодинамика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361232" y="1587986"/>
            <a:ext cx="2316996" cy="2932641"/>
            <a:chOff x="2036087" y="2762173"/>
            <a:chExt cx="2218531" cy="2996283"/>
          </a:xfrm>
        </p:grpSpPr>
        <p:sp>
          <p:nvSpPr>
            <p:cNvPr id="7" name="Прямоугольник 6"/>
            <p:cNvSpPr/>
            <p:nvPr/>
          </p:nvSpPr>
          <p:spPr>
            <a:xfrm rot="5400000">
              <a:off x="2323231" y="2823816"/>
              <a:ext cx="322954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9" name="Прямоугольник 8"/>
            <p:cNvSpPr/>
            <p:nvPr/>
          </p:nvSpPr>
          <p:spPr>
            <a:xfrm rot="5400000">
              <a:off x="1657672" y="3822155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2036087" y="2763440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Гипертрофия ЛЖ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2036087" y="4427338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err="1">
                  <a:solidFill>
                    <a:schemeClr val="tx1"/>
                  </a:solidFill>
                </a:rPr>
                <a:t>Гиперволемия</a:t>
              </a:r>
              <a:r>
                <a:rPr lang="ru-RU" kern="1200" dirty="0">
                  <a:solidFill>
                    <a:schemeClr val="tx1"/>
                  </a:solidFill>
                </a:rPr>
                <a:t> БКК</a:t>
              </a:r>
            </a:p>
          </p:txBody>
        </p:sp>
      </p:grpSp>
      <p:sp>
        <p:nvSpPr>
          <p:cNvPr id="24" name="Стрелка вправо 23"/>
          <p:cNvSpPr/>
          <p:nvPr/>
        </p:nvSpPr>
        <p:spPr>
          <a:xfrm>
            <a:off x="453265" y="2892071"/>
            <a:ext cx="563806" cy="48739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4B6D6F-7016-B55B-CD63-AD34588C3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215" y="882364"/>
            <a:ext cx="3767579" cy="37815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0AA8B3-9AF2-FE72-F067-2776D342C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645" y="840312"/>
            <a:ext cx="3894161" cy="3936643"/>
          </a:xfrm>
          <a:prstGeom prst="rect">
            <a:avLst/>
          </a:prstGeom>
        </p:spPr>
      </p:pic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F9F7422E-731F-14C8-B6EB-A302E57006CF}"/>
              </a:ext>
            </a:extLst>
          </p:cNvPr>
          <p:cNvSpPr txBox="1">
            <a:spLocks/>
          </p:cNvSpPr>
          <p:nvPr/>
        </p:nvSpPr>
        <p:spPr>
          <a:xfrm>
            <a:off x="4176215" y="4740823"/>
            <a:ext cx="7956645" cy="200527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Отклонение ЭОС влево;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ГЛЖ: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инд. Соколова-Лайона (з.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1/2) более 35 мм;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Корнельский инд.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20 мм для ж. и 28 мм для м.; 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отв.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11 мм.;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отв. + 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отв. = более 25 мм.;</a:t>
            </a:r>
          </a:p>
          <a:p>
            <a:pPr marL="612266" indent="-612266">
              <a:buFont typeface="Arial" panose="020B0604020202020204" pitchFamily="34" charset="0"/>
              <a:buNone/>
            </a:pP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F0289EF0-5993-F00F-927A-ECCE089F44D8}"/>
              </a:ext>
            </a:extLst>
          </p:cNvPr>
          <p:cNvSpPr txBox="1">
            <a:spLocks/>
          </p:cNvSpPr>
          <p:nvPr/>
        </p:nvSpPr>
        <p:spPr>
          <a:xfrm>
            <a:off x="8516071" y="6243142"/>
            <a:ext cx="10881013" cy="17116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5/6</a:t>
            </a: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EA9AF19-1E2B-FAEE-A200-17F947F60917}"/>
              </a:ext>
            </a:extLst>
          </p:cNvPr>
          <p:cNvSpPr/>
          <p:nvPr/>
        </p:nvSpPr>
        <p:spPr>
          <a:xfrm rot="5153202" flipV="1">
            <a:off x="4119157" y="1263708"/>
            <a:ext cx="555649" cy="22670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3B19B92-24C1-84DC-B325-F32233013237}"/>
              </a:ext>
            </a:extLst>
          </p:cNvPr>
          <p:cNvSpPr/>
          <p:nvPr/>
        </p:nvSpPr>
        <p:spPr>
          <a:xfrm rot="5153202" flipV="1">
            <a:off x="4148685" y="4059501"/>
            <a:ext cx="513012" cy="24973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181FA33-D8DD-F91F-3830-B8018BE4F879}"/>
              </a:ext>
            </a:extLst>
          </p:cNvPr>
          <p:cNvSpPr/>
          <p:nvPr/>
        </p:nvSpPr>
        <p:spPr>
          <a:xfrm rot="5153202" flipV="1">
            <a:off x="5950231" y="2439690"/>
            <a:ext cx="555649" cy="22670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8F547B87-0175-7B6B-5C70-3070920CBCA3}"/>
              </a:ext>
            </a:extLst>
          </p:cNvPr>
          <p:cNvSpPr/>
          <p:nvPr/>
        </p:nvSpPr>
        <p:spPr>
          <a:xfrm rot="5400000" flipV="1">
            <a:off x="7941272" y="1472233"/>
            <a:ext cx="754587" cy="23150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0DD303D-F29D-1BE3-C95E-6DA974B6EC23}"/>
              </a:ext>
            </a:extLst>
          </p:cNvPr>
          <p:cNvSpPr/>
          <p:nvPr/>
        </p:nvSpPr>
        <p:spPr>
          <a:xfrm rot="5153202" flipV="1">
            <a:off x="8740376" y="3782237"/>
            <a:ext cx="666476" cy="27116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8D86BDE8-B71F-A70A-2055-32D8104320FC}"/>
              </a:ext>
            </a:extLst>
          </p:cNvPr>
          <p:cNvSpPr/>
          <p:nvPr/>
        </p:nvSpPr>
        <p:spPr>
          <a:xfrm rot="5153202" flipV="1">
            <a:off x="9824876" y="3871162"/>
            <a:ext cx="724338" cy="25936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B24015D-C965-BFB7-0FBA-5005B590D2D9}"/>
              </a:ext>
            </a:extLst>
          </p:cNvPr>
          <p:cNvSpPr/>
          <p:nvPr/>
        </p:nvSpPr>
        <p:spPr>
          <a:xfrm rot="5153202" flipV="1">
            <a:off x="9961270" y="1378781"/>
            <a:ext cx="362584" cy="22219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85595083-A899-3247-6E72-161B885BF258}"/>
              </a:ext>
            </a:extLst>
          </p:cNvPr>
          <p:cNvSpPr/>
          <p:nvPr/>
        </p:nvSpPr>
        <p:spPr>
          <a:xfrm rot="5153202" flipV="1">
            <a:off x="8195501" y="2962015"/>
            <a:ext cx="170556" cy="19698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353A50D-FE22-B081-BDB4-47EAD17E58F4}"/>
              </a:ext>
            </a:extLst>
          </p:cNvPr>
          <p:cNvSpPr/>
          <p:nvPr/>
        </p:nvSpPr>
        <p:spPr>
          <a:xfrm rot="5400000" flipV="1">
            <a:off x="9901704" y="2711610"/>
            <a:ext cx="616426" cy="24287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24B585E-CDA2-5E60-4668-44098AFC160E}"/>
              </a:ext>
            </a:extLst>
          </p:cNvPr>
          <p:cNvSpPr/>
          <p:nvPr/>
        </p:nvSpPr>
        <p:spPr>
          <a:xfrm>
            <a:off x="695325" y="6087857"/>
            <a:ext cx="34255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i="1" dirty="0"/>
              <a:t>Рисунок: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endParaRPr lang="ru-RU" sz="800" i="1" dirty="0"/>
          </a:p>
        </p:txBody>
      </p:sp>
    </p:spTree>
    <p:extLst>
      <p:ext uri="{BB962C8B-B14F-4D97-AF65-F5344CB8AC3E}">
        <p14:creationId xmlns:p14="http://schemas.microsoft.com/office/powerpoint/2010/main" val="2602733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8EFCA48-2DF1-8CB1-A7B2-F90489D17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9087891"/>
              </p:ext>
            </p:extLst>
          </p:nvPr>
        </p:nvGraphicFramePr>
        <p:xfrm>
          <a:off x="196948" y="1933824"/>
          <a:ext cx="5613715" cy="2314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D3A359EF-D9CB-6D3D-6BB9-E0D49CE2952D}"/>
              </a:ext>
            </a:extLst>
          </p:cNvPr>
          <p:cNvSpPr txBox="1">
            <a:spLocks/>
          </p:cNvSpPr>
          <p:nvPr/>
        </p:nvSpPr>
        <p:spPr>
          <a:xfrm>
            <a:off x="3303562" y="5378547"/>
            <a:ext cx="7908389" cy="12614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A57921AA-46D4-CDEB-2FD2-3E15BADFB330}"/>
              </a:ext>
            </a:extLst>
          </p:cNvPr>
          <p:cNvSpPr txBox="1">
            <a:spLocks/>
          </p:cNvSpPr>
          <p:nvPr/>
        </p:nvSpPr>
        <p:spPr>
          <a:xfrm>
            <a:off x="3345766" y="5448886"/>
            <a:ext cx="4419600" cy="17373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Лучевая диагностика заболеваний сердца и сосудов - презентация онлайн">
            <a:extLst>
              <a:ext uri="{FF2B5EF4-FFF2-40B4-BE49-F238E27FC236}">
                <a16:creationId xmlns:a16="http://schemas.microsoft.com/office/drawing/2014/main" id="{4ACA5420-03E0-E7EA-E105-5191353E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2705" t="22278" r="44148" b="5779"/>
          <a:stretch/>
        </p:blipFill>
        <p:spPr bwMode="auto">
          <a:xfrm>
            <a:off x="2931124" y="778007"/>
            <a:ext cx="5086442" cy="515719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A7FEEF-2741-E653-284C-D7321CE55C23}"/>
              </a:ext>
            </a:extLst>
          </p:cNvPr>
          <p:cNvSpPr txBox="1"/>
          <p:nvPr/>
        </p:nvSpPr>
        <p:spPr>
          <a:xfrm>
            <a:off x="6278889" y="3844538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sp>
        <p:nvSpPr>
          <p:cNvPr id="11" name="Arc 12">
            <a:extLst>
              <a:ext uri="{FF2B5EF4-FFF2-40B4-BE49-F238E27FC236}">
                <a16:creationId xmlns:a16="http://schemas.microsoft.com/office/drawing/2014/main" id="{677FBA26-6D2F-51D6-E58B-89BCED72A94E}"/>
              </a:ext>
            </a:extLst>
          </p:cNvPr>
          <p:cNvSpPr/>
          <p:nvPr/>
        </p:nvSpPr>
        <p:spPr>
          <a:xfrm rot="3237485">
            <a:off x="5202409" y="3365153"/>
            <a:ext cx="2518609" cy="1753398"/>
          </a:xfrm>
          <a:prstGeom prst="arc">
            <a:avLst>
              <a:gd name="adj1" fmla="val 14639666"/>
              <a:gd name="adj2" fmla="val 2061425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4">
            <a:extLst>
              <a:ext uri="{FF2B5EF4-FFF2-40B4-BE49-F238E27FC236}">
                <a16:creationId xmlns:a16="http://schemas.microsoft.com/office/drawing/2014/main" id="{3EC41268-C6DF-142B-7DEB-783DFCCC88EC}"/>
              </a:ext>
            </a:extLst>
          </p:cNvPr>
          <p:cNvCxnSpPr>
            <a:cxnSpLocks/>
          </p:cNvCxnSpPr>
          <p:nvPr/>
        </p:nvCxnSpPr>
        <p:spPr>
          <a:xfrm flipH="1">
            <a:off x="7114762" y="2756451"/>
            <a:ext cx="2294282" cy="1391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957E6CD-FFBB-C8F9-6831-CF3206A07A57}"/>
              </a:ext>
            </a:extLst>
          </p:cNvPr>
          <p:cNvSpPr txBox="1"/>
          <p:nvPr/>
        </p:nvSpPr>
        <p:spPr>
          <a:xfrm>
            <a:off x="9044113" y="1683664"/>
            <a:ext cx="2206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33333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гипертрофия ЛЖ, с последующей дилатацией</a:t>
            </a:r>
            <a:endParaRPr lang="en-US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756923-8C53-0CDC-8C16-42DE6C9CD170}"/>
              </a:ext>
            </a:extLst>
          </p:cNvPr>
          <p:cNvSpPr/>
          <p:nvPr/>
        </p:nvSpPr>
        <p:spPr>
          <a:xfrm>
            <a:off x="6624424" y="6053078"/>
            <a:ext cx="4872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https://radiomed.ru/cases/i-ogk-i-obp-i-chto-eto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ru-RU" sz="1000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77F3E6-A79D-2385-4AB3-F6B11522D7ED}"/>
              </a:ext>
            </a:extLst>
          </p:cNvPr>
          <p:cNvSpPr txBox="1">
            <a:spLocks/>
          </p:cNvSpPr>
          <p:nvPr/>
        </p:nvSpPr>
        <p:spPr>
          <a:xfrm>
            <a:off x="695325" y="258631"/>
            <a:ext cx="10569023" cy="8790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Рентген-картина при гипертрофии и дилатации ЛЖ</a:t>
            </a:r>
            <a:endParaRPr lang="en-US" sz="28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53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464" y="0"/>
            <a:ext cx="8911687" cy="128089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7009" y="1253331"/>
            <a:ext cx="8468140" cy="4034286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протекать бессимптомно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утомляемость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сердечной недостаточности (СН)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одышка при физической нагрузке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частые респираторные заболевания</a:t>
            </a:r>
          </a:p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осмотр: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усиленный правожелудочковый сердечный толчок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10469" y="6404848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протокол диагностики и лечения «ДМПП» № 62 от 18 апреля 2019г. </a:t>
            </a:r>
          </a:p>
        </p:txBody>
      </p:sp>
    </p:spTree>
    <p:extLst>
      <p:ext uri="{BB962C8B-B14F-4D97-AF65-F5344CB8AC3E}">
        <p14:creationId xmlns:p14="http://schemas.microsoft.com/office/powerpoint/2010/main" val="3590208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ông liên nhĩ">
            <a:hlinkClick r:id="" action="ppaction://media"/>
            <a:extLst>
              <a:ext uri="{FF2B5EF4-FFF2-40B4-BE49-F238E27FC236}">
                <a16:creationId xmlns:a16="http://schemas.microsoft.com/office/drawing/2014/main" id="{831F8650-26F6-4DAE-8877-F98851543E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5722" y="4490050"/>
            <a:ext cx="5876453" cy="1448914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25D564A-7493-4B98-B034-C528C02A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204" y="308079"/>
            <a:ext cx="7383593" cy="879058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Аускультация</a:t>
            </a:r>
            <a:b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8334-AB2D-46DB-9C65-E73C0FF84B99}"/>
              </a:ext>
            </a:extLst>
          </p:cNvPr>
          <p:cNvSpPr txBox="1"/>
          <p:nvPr/>
        </p:nvSpPr>
        <p:spPr>
          <a:xfrm>
            <a:off x="2087844" y="3718769"/>
            <a:ext cx="8593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dirty="0" err="1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Мезодиастолический</a:t>
            </a:r>
            <a:r>
              <a:rPr lang="ru-RU" sz="20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«скребущий» шум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является следствием увеличенного кровотока через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трехстворчатый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89C34-0B03-42E5-894D-B54AD18C2688}"/>
              </a:ext>
            </a:extLst>
          </p:cNvPr>
          <p:cNvSpPr txBox="1"/>
          <p:nvPr/>
        </p:nvSpPr>
        <p:spPr>
          <a:xfrm>
            <a:off x="2152154" y="899077"/>
            <a:ext cx="4821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2-ой точке - над лёгочной артерией: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CFAD5-9ABD-4ED5-8368-B8B9BF96696A}"/>
              </a:ext>
            </a:extLst>
          </p:cNvPr>
          <p:cNvSpPr txBox="1"/>
          <p:nvPr/>
        </p:nvSpPr>
        <p:spPr>
          <a:xfrm>
            <a:off x="2503169" y="1904760"/>
            <a:ext cx="7509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наличие </a:t>
            </a:r>
            <a:r>
              <a:rPr lang="ru-RU" sz="20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негрубого систолического шума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обусловленного относительным стенозом клапана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легочной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артерии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FA5D2-EC13-469C-BF9C-E92E9EBA90C6}"/>
              </a:ext>
            </a:extLst>
          </p:cNvPr>
          <p:cNvSpPr txBox="1"/>
          <p:nvPr/>
        </p:nvSpPr>
        <p:spPr>
          <a:xfrm>
            <a:off x="2503170" y="2578691"/>
            <a:ext cx="7818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короткий </a:t>
            </a:r>
            <a:r>
              <a:rPr lang="ru-RU" sz="2000" dirty="0" err="1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мезодиастолический</a:t>
            </a:r>
            <a:r>
              <a:rPr lang="ru-RU" sz="20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шум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 расширении ствола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легочной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артерии - недостаточности клапана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легочной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артерии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9B56A-68DC-4C76-AB09-55B418CBCC75}"/>
              </a:ext>
            </a:extLst>
          </p:cNvPr>
          <p:cNvSpPr txBox="1"/>
          <p:nvPr/>
        </p:nvSpPr>
        <p:spPr>
          <a:xfrm>
            <a:off x="2503169" y="1480229"/>
            <a:ext cx="369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II тон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 и расщеплен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5962F1-0399-4531-B6D5-CB6DAEE6A788}"/>
              </a:ext>
            </a:extLst>
          </p:cNvPr>
          <p:cNvSpPr txBox="1"/>
          <p:nvPr/>
        </p:nvSpPr>
        <p:spPr>
          <a:xfrm>
            <a:off x="2067344" y="3244334"/>
            <a:ext cx="6785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4-ой точке – проекция </a:t>
            </a:r>
            <a:r>
              <a:rPr lang="ru-RU" sz="2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трикуспидального</a:t>
            </a:r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клапана </a:t>
            </a:r>
            <a:endParaRPr lang="en-US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D6E9559-E720-89AE-DA99-B6B353807258}"/>
              </a:ext>
            </a:extLst>
          </p:cNvPr>
          <p:cNvSpPr/>
          <p:nvPr/>
        </p:nvSpPr>
        <p:spPr>
          <a:xfrm>
            <a:off x="3127513" y="6206967"/>
            <a:ext cx="84831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Аудио: </a:t>
            </a:r>
            <a:r>
              <a:rPr lang="en-US" sz="1000" i="1" dirty="0">
                <a:hlinkClick r:id="rId5"/>
              </a:rPr>
              <a:t>https://kpfu.ru/staff_files/F947693352/Shumy_serdca.pdf</a:t>
            </a:r>
            <a:r>
              <a:rPr lang="ru-RU" sz="1000" i="1" dirty="0"/>
              <a:t> </a:t>
            </a:r>
          </a:p>
        </p:txBody>
      </p:sp>
      <p:pic>
        <p:nvPicPr>
          <p:cNvPr id="3" name="Picture 6" descr="Picture background">
            <a:extLst>
              <a:ext uri="{FF2B5EF4-FFF2-40B4-BE49-F238E27FC236}">
                <a16:creationId xmlns:a16="http://schemas.microsoft.com/office/drawing/2014/main" id="{B100E097-9C5B-2C6B-5833-FF9AC441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347">
            <a:off x="1665880" y="5031083"/>
            <a:ext cx="1623859" cy="162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8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835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исследования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A096F3E-E643-CE4E-DA8D-92938033CDF8}"/>
              </a:ext>
            </a:extLst>
          </p:cNvPr>
          <p:cNvSpPr/>
          <p:nvPr/>
        </p:nvSpPr>
        <p:spPr>
          <a:xfrm>
            <a:off x="781879" y="2001078"/>
            <a:ext cx="4876800" cy="31407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LID4096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371" y="2283270"/>
            <a:ext cx="4710308" cy="246802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NT-</a:t>
            </a:r>
            <a:r>
              <a:rPr lang="en-US" sz="2400" b="1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proBNP</a:t>
            </a:r>
            <a:r>
              <a:rPr lang="ru-RU" sz="24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повышенный уровень натрийуретического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пропептида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свидетельствует о наличии сердечной недостаточности.</a:t>
            </a:r>
          </a:p>
          <a:p>
            <a:pPr marL="0" indent="0">
              <a:buNone/>
            </a:pP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Референсные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значения: 0 до 125     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/мл.</a:t>
            </a:r>
            <a:r>
              <a:rPr lang="ru-RU" i="1" dirty="0"/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46" y="1851992"/>
            <a:ext cx="5221357" cy="32633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45499" y="60462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200" dirty="0"/>
              <a:t>Клинический протокол диагностики и лечения «ДМПП» № 62 от 18 апреля 2019г. </a:t>
            </a:r>
            <a:r>
              <a:rPr lang="ru-RU" sz="1200" dirty="0">
                <a:hlinkClick r:id="rId3"/>
              </a:rPr>
              <a:t>: </a:t>
            </a:r>
            <a:endParaRPr lang="ru-RU" sz="1200" dirty="0"/>
          </a:p>
          <a:p>
            <a:pPr algn="r"/>
            <a:r>
              <a:rPr lang="ru-RU" sz="1200" dirty="0"/>
              <a:t>Рисунок:</a:t>
            </a:r>
            <a:r>
              <a:rPr lang="ru-RU" sz="1200" i="1" dirty="0"/>
              <a:t> </a:t>
            </a:r>
            <a:r>
              <a:rPr lang="en-US" sz="1200" i="1" dirty="0">
                <a:hlinkClick r:id="rId4"/>
              </a:rPr>
              <a:t>https://anatili.kazgazeta.kz/news/18664</a:t>
            </a:r>
            <a:r>
              <a:rPr lang="ru-RU" sz="1200" i="1" dirty="0"/>
              <a:t> </a:t>
            </a:r>
            <a:endParaRPr lang="ru-RU" sz="1200" dirty="0"/>
          </a:p>
          <a:p>
            <a:pPr algn="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15371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2C091C2-2845-0B95-8F77-9DF586060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466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Эхокардиография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8AAD298-9699-2073-166D-91152CE7E5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500977"/>
              </p:ext>
            </p:extLst>
          </p:nvPr>
        </p:nvGraphicFramePr>
        <p:xfrm>
          <a:off x="742666" y="982639"/>
          <a:ext cx="10373569" cy="4899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910469" y="6404848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протокол диагностики и лечения «ДМПП» № 62 от 18 апреля 2019г. </a:t>
            </a:r>
          </a:p>
        </p:txBody>
      </p:sp>
    </p:spTree>
    <p:extLst>
      <p:ext uri="{BB962C8B-B14F-4D97-AF65-F5344CB8AC3E}">
        <p14:creationId xmlns:p14="http://schemas.microsoft.com/office/powerpoint/2010/main" val="3176386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2" y="454753"/>
            <a:ext cx="10551942" cy="577411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ДМПП типа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ostium secundum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Апикальная четырехкамерная позиция.</a:t>
            </a:r>
            <a:endParaRPr lang="LID4096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05D6912-4F67-81B9-3369-AC7F6A20730B}"/>
              </a:ext>
            </a:extLst>
          </p:cNvPr>
          <p:cNvSpPr/>
          <p:nvPr/>
        </p:nvSpPr>
        <p:spPr>
          <a:xfrm>
            <a:off x="6036671" y="4051572"/>
            <a:ext cx="640914" cy="67191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95F6A1-B561-1527-827A-28632827AD14}"/>
              </a:ext>
            </a:extLst>
          </p:cNvPr>
          <p:cNvSpPr/>
          <p:nvPr/>
        </p:nvSpPr>
        <p:spPr>
          <a:xfrm>
            <a:off x="0" y="6486026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r>
              <a:rPr lang="ru-RU" sz="1000" i="1" dirty="0"/>
              <a:t> </a:t>
            </a:r>
          </a:p>
        </p:txBody>
      </p:sp>
      <p:pic>
        <p:nvPicPr>
          <p:cNvPr id="2" name="Материалы книги Эхокардиография по Харви Фейгенбауму — Яндекс Браузер 2024-09-24 20-30-32">
            <a:hlinkClick r:id="" action="ppaction://media"/>
            <a:extLst>
              <a:ext uri="{FF2B5EF4-FFF2-40B4-BE49-F238E27FC236}">
                <a16:creationId xmlns:a16="http://schemas.microsoft.com/office/drawing/2014/main" id="{6A2BCF93-F88E-E993-A6B6-BAE83E24CA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8556" y="1431235"/>
            <a:ext cx="8439011" cy="4759338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509A1F22-1900-52E1-2235-350F9A68FAD6}"/>
              </a:ext>
            </a:extLst>
          </p:cNvPr>
          <p:cNvSpPr/>
          <p:nvPr/>
        </p:nvSpPr>
        <p:spPr>
          <a:xfrm>
            <a:off x="6188765" y="4041913"/>
            <a:ext cx="742121" cy="7156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07A83-3298-01DF-8238-AF0324FC338E}"/>
              </a:ext>
            </a:extLst>
          </p:cNvPr>
          <p:cNvSpPr txBox="1"/>
          <p:nvPr/>
        </p:nvSpPr>
        <p:spPr>
          <a:xfrm>
            <a:off x="5575608" y="2672537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32BE4-E6B4-1DB9-EDE0-DCF892802A01}"/>
              </a:ext>
            </a:extLst>
          </p:cNvPr>
          <p:cNvSpPr txBox="1"/>
          <p:nvPr/>
        </p:nvSpPr>
        <p:spPr>
          <a:xfrm>
            <a:off x="5390077" y="3878484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E7A1F5-FC50-995A-4D68-5DCB5800443A}"/>
              </a:ext>
            </a:extLst>
          </p:cNvPr>
          <p:cNvSpPr txBox="1"/>
          <p:nvPr/>
        </p:nvSpPr>
        <p:spPr>
          <a:xfrm>
            <a:off x="6695417" y="397787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42A2C-E3A6-C4D9-3A06-2097224877EC}"/>
              </a:ext>
            </a:extLst>
          </p:cNvPr>
          <p:cNvSpPr txBox="1"/>
          <p:nvPr/>
        </p:nvSpPr>
        <p:spPr>
          <a:xfrm>
            <a:off x="6596025" y="2738797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pic>
        <p:nvPicPr>
          <p:cNvPr id="11" name="Picture 2" descr="Шаблонные видеоролики: как мы оптимизировали процесс производства видео и  добились цены $300 за ролик / Хаб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5602424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2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7BFD1FFC-9BB7-D9DA-3D37-ADC80F11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1922"/>
            <a:ext cx="1235764" cy="123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88" y="1624085"/>
            <a:ext cx="4404566" cy="3694420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5763" y="1624085"/>
            <a:ext cx="5983903" cy="407505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Дефект межпредсердной перегородки (ДМПП) (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21.1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МКБ 10)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ВПС, при котором имеется сообщение между правым и левым предсердиями.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24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Первый порок сердца, при коррекции которого был использован аппарат искусственного кровообращения (АИК), а также первая внутрисердечная аномалия, устраненная рентген-</a:t>
            </a:r>
            <a:r>
              <a:rPr lang="ru-RU" sz="2400" b="0" i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эндоваскулярно</a:t>
            </a:r>
            <a:r>
              <a:rPr lang="ru-RU" sz="24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1600" b="0" i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9580" y="5945357"/>
            <a:ext cx="86801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hlinkClick r:id="rId4"/>
              </a:rPr>
              <a:t>https://cyberleninka.ru/article/n/defekty-mezhpredserdnoy-peregorodki-klinicheskie-proyavleniya-ehokardiograficheskaya-otsenka-i-lechenie</a:t>
            </a:r>
            <a:r>
              <a:rPr lang="ru-RU" sz="11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ACC01-C048-07A7-14F2-3C050EA1E34C}"/>
              </a:ext>
            </a:extLst>
          </p:cNvPr>
          <p:cNvSpPr txBox="1"/>
          <p:nvPr/>
        </p:nvSpPr>
        <p:spPr>
          <a:xfrm>
            <a:off x="9292049" y="6206967"/>
            <a:ext cx="60937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i="1" dirty="0">
                <a:hlinkClick r:id="rId5"/>
              </a:rPr>
              <a:t>Рисунок: </a:t>
            </a:r>
            <a:r>
              <a:rPr lang="en-US" sz="1000" i="1" dirty="0">
                <a:hlinkClick r:id="rId5"/>
              </a:rPr>
              <a:t>https://ppt-online.org/420593</a:t>
            </a:r>
            <a:r>
              <a:rPr lang="ru-RU" sz="1000" i="1" dirty="0"/>
              <a:t>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765222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2" y="574023"/>
            <a:ext cx="10551942" cy="577411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Цветное допплеровское картирование, виден сброс слева направо через ДМПП.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Апикальная четырехкамерная позиция.</a:t>
            </a:r>
            <a:endParaRPr lang="LID4096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95F6A1-B561-1527-827A-28632827AD14}"/>
              </a:ext>
            </a:extLst>
          </p:cNvPr>
          <p:cNvSpPr/>
          <p:nvPr/>
        </p:nvSpPr>
        <p:spPr>
          <a:xfrm>
            <a:off x="0" y="6486026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r>
              <a:rPr lang="ru-RU" sz="1000" i="1" dirty="0"/>
              <a:t> </a:t>
            </a:r>
          </a:p>
        </p:txBody>
      </p:sp>
      <p:pic>
        <p:nvPicPr>
          <p:cNvPr id="5" name="Материалы книги Эхокардиография по Харви Фейгенбауму — Яндекс Браузер 2024-09-24 20-37-00">
            <a:hlinkClick r:id="" action="ppaction://media"/>
            <a:extLst>
              <a:ext uri="{FF2B5EF4-FFF2-40B4-BE49-F238E27FC236}">
                <a16:creationId xmlns:a16="http://schemas.microsoft.com/office/drawing/2014/main" id="{79A20EA4-88D7-A04D-5AA3-C30946B33D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445" y="1391478"/>
            <a:ext cx="8200827" cy="4625009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3373737-C58F-891E-0F48-73C165C34D42}"/>
              </a:ext>
            </a:extLst>
          </p:cNvPr>
          <p:cNvSpPr/>
          <p:nvPr/>
        </p:nvSpPr>
        <p:spPr>
          <a:xfrm>
            <a:off x="5844209" y="4134680"/>
            <a:ext cx="742121" cy="70236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E2A04-94DC-31B6-BBF9-101B3D12B989}"/>
              </a:ext>
            </a:extLst>
          </p:cNvPr>
          <p:cNvSpPr txBox="1"/>
          <p:nvPr/>
        </p:nvSpPr>
        <p:spPr>
          <a:xfrm>
            <a:off x="5151538" y="417003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A8BC7-336B-8D73-48CA-38AFF91DEEBE}"/>
              </a:ext>
            </a:extLst>
          </p:cNvPr>
          <p:cNvSpPr txBox="1"/>
          <p:nvPr/>
        </p:nvSpPr>
        <p:spPr>
          <a:xfrm>
            <a:off x="6397243" y="417003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pic>
        <p:nvPicPr>
          <p:cNvPr id="9" name="Picture 2" descr="Шаблонные видеоролики: как мы оптимизировали процесс производства видео и  добились цены $300 за ролик / Хаб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5602424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7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2" y="574023"/>
            <a:ext cx="10551942" cy="577411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Видны дилатация правых отделов сердца.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Апикальная четырехкамерная позиция.</a:t>
            </a:r>
            <a:endParaRPr lang="LID4096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95F6A1-B561-1527-827A-28632827AD14}"/>
              </a:ext>
            </a:extLst>
          </p:cNvPr>
          <p:cNvSpPr/>
          <p:nvPr/>
        </p:nvSpPr>
        <p:spPr>
          <a:xfrm>
            <a:off x="0" y="6486026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r>
              <a:rPr lang="ru-RU" sz="1000" i="1" dirty="0"/>
              <a:t> </a:t>
            </a:r>
          </a:p>
        </p:txBody>
      </p:sp>
      <p:pic>
        <p:nvPicPr>
          <p:cNvPr id="3" name="Материалы книги Эхокардиография по Харви Фейгенбауму — Яндекс Браузер 2024-09-24 20-41-39">
            <a:hlinkClick r:id="" action="ppaction://media"/>
            <a:extLst>
              <a:ext uri="{FF2B5EF4-FFF2-40B4-BE49-F238E27FC236}">
                <a16:creationId xmlns:a16="http://schemas.microsoft.com/office/drawing/2014/main" id="{D22700E2-E2EB-44A6-C192-553E13C48F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783" y="1338470"/>
            <a:ext cx="8571533" cy="4834075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3373737-C58F-891E-0F48-73C165C34D42}"/>
              </a:ext>
            </a:extLst>
          </p:cNvPr>
          <p:cNvSpPr/>
          <p:nvPr/>
        </p:nvSpPr>
        <p:spPr>
          <a:xfrm>
            <a:off x="5698434" y="3909392"/>
            <a:ext cx="662609" cy="60959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E2A04-94DC-31B6-BBF9-101B3D12B989}"/>
              </a:ext>
            </a:extLst>
          </p:cNvPr>
          <p:cNvSpPr txBox="1"/>
          <p:nvPr/>
        </p:nvSpPr>
        <p:spPr>
          <a:xfrm>
            <a:off x="5032269" y="3931493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A8BC7-336B-8D73-48CA-38AFF91DEEBE}"/>
              </a:ext>
            </a:extLst>
          </p:cNvPr>
          <p:cNvSpPr txBox="1"/>
          <p:nvPr/>
        </p:nvSpPr>
        <p:spPr>
          <a:xfrm>
            <a:off x="6132199" y="3931493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1E8A9-7482-DE5F-F1CD-73964A562D81}"/>
              </a:ext>
            </a:extLst>
          </p:cNvPr>
          <p:cNvSpPr txBox="1"/>
          <p:nvPr/>
        </p:nvSpPr>
        <p:spPr>
          <a:xfrm>
            <a:off x="4879869" y="2811684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pic>
        <p:nvPicPr>
          <p:cNvPr id="9" name="Picture 2" descr="Шаблонные видеоролики: как мы оптимизировали процесс производства видео и  добились цены $300 за ролик / Хаб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01" y="5593410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2" y="574023"/>
            <a:ext cx="10551942" cy="577411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ДМПП.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Субкостальная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четырехкамерная позиция. </a:t>
            </a:r>
            <a:endParaRPr lang="LID4096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95F6A1-B561-1527-827A-28632827AD14}"/>
              </a:ext>
            </a:extLst>
          </p:cNvPr>
          <p:cNvSpPr/>
          <p:nvPr/>
        </p:nvSpPr>
        <p:spPr>
          <a:xfrm>
            <a:off x="0" y="6486026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r>
              <a:rPr lang="ru-RU" sz="1000" i="1" dirty="0"/>
              <a:t> </a:t>
            </a:r>
          </a:p>
        </p:txBody>
      </p:sp>
      <p:pic>
        <p:nvPicPr>
          <p:cNvPr id="5" name="Материалы книги Эхокардиография по Харви Фейгенбауму — Яндекс Браузер 2024-09-24 20-45-47">
            <a:hlinkClick r:id="" action="ppaction://media"/>
            <a:extLst>
              <a:ext uri="{FF2B5EF4-FFF2-40B4-BE49-F238E27FC236}">
                <a16:creationId xmlns:a16="http://schemas.microsoft.com/office/drawing/2014/main" id="{FA3B55D7-9358-9C24-028B-396C4EDE19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5992" y="1391479"/>
            <a:ext cx="8412307" cy="474427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3373737-C58F-891E-0F48-73C165C34D42}"/>
              </a:ext>
            </a:extLst>
          </p:cNvPr>
          <p:cNvSpPr/>
          <p:nvPr/>
        </p:nvSpPr>
        <p:spPr>
          <a:xfrm>
            <a:off x="5552660" y="3657601"/>
            <a:ext cx="662609" cy="60959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E2A04-94DC-31B6-BBF9-101B3D12B989}"/>
              </a:ext>
            </a:extLst>
          </p:cNvPr>
          <p:cNvSpPr txBox="1"/>
          <p:nvPr/>
        </p:nvSpPr>
        <p:spPr>
          <a:xfrm>
            <a:off x="5535852" y="3202623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A8BC7-336B-8D73-48CA-38AFF91DEEBE}"/>
              </a:ext>
            </a:extLst>
          </p:cNvPr>
          <p:cNvSpPr txBox="1"/>
          <p:nvPr/>
        </p:nvSpPr>
        <p:spPr>
          <a:xfrm>
            <a:off x="5562356" y="417003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1E8A9-7482-DE5F-F1CD-73964A562D81}"/>
              </a:ext>
            </a:extLst>
          </p:cNvPr>
          <p:cNvSpPr txBox="1"/>
          <p:nvPr/>
        </p:nvSpPr>
        <p:spPr>
          <a:xfrm>
            <a:off x="6576147" y="299721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46E1F-78FB-1A6F-F8AC-A2BEFAA4297C}"/>
              </a:ext>
            </a:extLst>
          </p:cNvPr>
          <p:cNvSpPr txBox="1"/>
          <p:nvPr/>
        </p:nvSpPr>
        <p:spPr>
          <a:xfrm>
            <a:off x="6808060" y="3719459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pic>
        <p:nvPicPr>
          <p:cNvPr id="10" name="Picture 2" descr="Шаблонные видеоролики: как мы оптимизировали процесс производства видео и  добились цены $300 за ролик / Хаб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5575016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58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2" y="574023"/>
            <a:ext cx="10551942" cy="577411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ДМПП. Цветное допплеровское картирование, лево-правый сброс.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Субкостальная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четырехкамерная позиция. </a:t>
            </a:r>
            <a:endParaRPr lang="LID4096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95F6A1-B561-1527-827A-28632827AD14}"/>
              </a:ext>
            </a:extLst>
          </p:cNvPr>
          <p:cNvSpPr/>
          <p:nvPr/>
        </p:nvSpPr>
        <p:spPr>
          <a:xfrm>
            <a:off x="0" y="6486026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r>
              <a:rPr lang="ru-RU" sz="1000" i="1" dirty="0"/>
              <a:t> </a:t>
            </a:r>
          </a:p>
        </p:txBody>
      </p:sp>
      <p:pic>
        <p:nvPicPr>
          <p:cNvPr id="2" name="Материалы книги Эхокардиография по Харви Фейгенбауму — Яндекс Браузер 2024-09-24 20-49-09">
            <a:hlinkClick r:id="" action="ppaction://media"/>
            <a:extLst>
              <a:ext uri="{FF2B5EF4-FFF2-40B4-BE49-F238E27FC236}">
                <a16:creationId xmlns:a16="http://schemas.microsoft.com/office/drawing/2014/main" id="{08C1EAAE-B7A3-AB56-A584-63ED5F2394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1322" y="1258956"/>
            <a:ext cx="8147464" cy="4594914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3373737-C58F-891E-0F48-73C165C34D42}"/>
              </a:ext>
            </a:extLst>
          </p:cNvPr>
          <p:cNvSpPr/>
          <p:nvPr/>
        </p:nvSpPr>
        <p:spPr>
          <a:xfrm>
            <a:off x="5817703" y="3684106"/>
            <a:ext cx="662609" cy="60959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E2A04-94DC-31B6-BBF9-101B3D12B989}"/>
              </a:ext>
            </a:extLst>
          </p:cNvPr>
          <p:cNvSpPr txBox="1"/>
          <p:nvPr/>
        </p:nvSpPr>
        <p:spPr>
          <a:xfrm>
            <a:off x="5535852" y="313636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A8BC7-336B-8D73-48CA-38AFF91DEEBE}"/>
              </a:ext>
            </a:extLst>
          </p:cNvPr>
          <p:cNvSpPr txBox="1"/>
          <p:nvPr/>
        </p:nvSpPr>
        <p:spPr>
          <a:xfrm>
            <a:off x="5708129" y="4276049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1E8A9-7482-DE5F-F1CD-73964A562D81}"/>
              </a:ext>
            </a:extLst>
          </p:cNvPr>
          <p:cNvSpPr txBox="1"/>
          <p:nvPr/>
        </p:nvSpPr>
        <p:spPr>
          <a:xfrm>
            <a:off x="6576147" y="299721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46E1F-78FB-1A6F-F8AC-A2BEFAA4297C}"/>
              </a:ext>
            </a:extLst>
          </p:cNvPr>
          <p:cNvSpPr txBox="1"/>
          <p:nvPr/>
        </p:nvSpPr>
        <p:spPr>
          <a:xfrm>
            <a:off x="6702042" y="381222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pic>
        <p:nvPicPr>
          <p:cNvPr id="10" name="Picture 2" descr="Шаблонные видеоролики: как мы оптимизировали процесс производства видео и  добились цены $300 за ролик / Хаб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40" y="5225516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42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2" y="574023"/>
            <a:ext cx="10551942" cy="577411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Дилатация правых отделов сердца и гипокинезия ПЖ при ДМПП.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Апикальная четырехкамерная позиция.</a:t>
            </a:r>
            <a:endParaRPr lang="LID4096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Материалы книги Эхокардиография по Харви Фейгенбауму — Яндекс Браузер 2024-09-24 20-57-34">
            <a:hlinkClick r:id="" action="ppaction://media"/>
            <a:extLst>
              <a:ext uri="{FF2B5EF4-FFF2-40B4-BE49-F238E27FC236}">
                <a16:creationId xmlns:a16="http://schemas.microsoft.com/office/drawing/2014/main" id="{E9A87B85-9B04-1B04-257D-76AF0E1BE9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1322" y="1351722"/>
            <a:ext cx="8306490" cy="468460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95F6A1-B561-1527-827A-28632827AD14}"/>
              </a:ext>
            </a:extLst>
          </p:cNvPr>
          <p:cNvSpPr/>
          <p:nvPr/>
        </p:nvSpPr>
        <p:spPr>
          <a:xfrm>
            <a:off x="0" y="6486026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r>
              <a:rPr lang="ru-RU" sz="1000" i="1" dirty="0"/>
              <a:t> 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3373737-C58F-891E-0F48-73C165C34D42}"/>
              </a:ext>
            </a:extLst>
          </p:cNvPr>
          <p:cNvSpPr/>
          <p:nvPr/>
        </p:nvSpPr>
        <p:spPr>
          <a:xfrm>
            <a:off x="5910468" y="3962402"/>
            <a:ext cx="662609" cy="60959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E2A04-94DC-31B6-BBF9-101B3D12B989}"/>
              </a:ext>
            </a:extLst>
          </p:cNvPr>
          <p:cNvSpPr txBox="1"/>
          <p:nvPr/>
        </p:nvSpPr>
        <p:spPr>
          <a:xfrm>
            <a:off x="5098530" y="401100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A8BC7-336B-8D73-48CA-38AFF91DEEBE}"/>
              </a:ext>
            </a:extLst>
          </p:cNvPr>
          <p:cNvSpPr txBox="1"/>
          <p:nvPr/>
        </p:nvSpPr>
        <p:spPr>
          <a:xfrm>
            <a:off x="6516512" y="382547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1E8A9-7482-DE5F-F1CD-73964A562D81}"/>
              </a:ext>
            </a:extLst>
          </p:cNvPr>
          <p:cNvSpPr txBox="1"/>
          <p:nvPr/>
        </p:nvSpPr>
        <p:spPr>
          <a:xfrm>
            <a:off x="4720843" y="3103233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46E1F-78FB-1A6F-F8AC-A2BEFAA4297C}"/>
              </a:ext>
            </a:extLst>
          </p:cNvPr>
          <p:cNvSpPr txBox="1"/>
          <p:nvPr/>
        </p:nvSpPr>
        <p:spPr>
          <a:xfrm>
            <a:off x="6065938" y="2725547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pic>
        <p:nvPicPr>
          <p:cNvPr id="10" name="Picture 2" descr="Шаблонные видеоролики: как мы оптимизировали процесс производства видео и  добились цены $300 за ролик / Хаб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40" y="5454378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15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2154E88-3F95-C164-1D33-83081B474698}"/>
              </a:ext>
            </a:extLst>
          </p:cNvPr>
          <p:cNvSpPr/>
          <p:nvPr/>
        </p:nvSpPr>
        <p:spPr>
          <a:xfrm>
            <a:off x="861390" y="1245704"/>
            <a:ext cx="5632175" cy="49789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LID4096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2753" y="1444252"/>
            <a:ext cx="5261300" cy="45192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0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сердца с помощью специального ультразвукового датчика, который вводится в пищевод и позволяет оценить состояние сердечной мышцы, клапанов и крупных сосудов, изучить особенности движения крови в предсердиях и желудочках.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точная методика оценки целостности МПП у более старших пациентов.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65" y="1918136"/>
            <a:ext cx="4711284" cy="273018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D51B89-FCED-A38A-2E1E-F45D53AFAA86}"/>
              </a:ext>
            </a:extLst>
          </p:cNvPr>
          <p:cNvSpPr/>
          <p:nvPr/>
        </p:nvSpPr>
        <p:spPr>
          <a:xfrm>
            <a:off x="5400675" y="610478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200" dirty="0"/>
              <a:t>Рисунок:</a:t>
            </a:r>
            <a:r>
              <a:rPr lang="ru-RU" sz="1200" i="1" dirty="0"/>
              <a:t> </a:t>
            </a:r>
            <a:r>
              <a:rPr lang="en-US" sz="1200" i="1" dirty="0">
                <a:hlinkClick r:id="rId3"/>
              </a:rPr>
              <a:t>https://anatili.kazgazeta.kz/news/18664</a:t>
            </a:r>
            <a:r>
              <a:rPr lang="ru-RU" sz="1200" i="1" dirty="0"/>
              <a:t> </a:t>
            </a:r>
            <a:endParaRPr lang="ru-RU" sz="1200" dirty="0"/>
          </a:p>
          <a:p>
            <a:pPr algn="r"/>
            <a:endParaRPr lang="ru-RU" sz="12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2824B74-5205-2CF2-E9CC-6C400590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835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Чреспищеводная</a:t>
            </a:r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эхокардиоскопия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90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636ECE3-12AA-6F11-3CEC-515C9AA18D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7897599"/>
              </p:ext>
            </p:extLst>
          </p:nvPr>
        </p:nvGraphicFramePr>
        <p:xfrm>
          <a:off x="2372138" y="1369021"/>
          <a:ext cx="7686261" cy="4634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A130B97-5102-CFC0-AC3A-B6631242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477" y="567083"/>
            <a:ext cx="979609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метод лечения – хирургическая коррекция</a:t>
            </a:r>
            <a:b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Оптимальный возраст проведения операции - 5-12 лет.</a:t>
            </a:r>
            <a:b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202124"/>
                </a:solidFill>
                <a:effectLst/>
                <a:latin typeface="-apple-system"/>
              </a:rPr>
              <a:t> 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10469" y="6404848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протокол диагностики и лечения «ДМПП» № 62 от 18 апреля 2019г. </a:t>
            </a:r>
          </a:p>
        </p:txBody>
      </p:sp>
    </p:spTree>
    <p:extLst>
      <p:ext uri="{BB962C8B-B14F-4D97-AF65-F5344CB8AC3E}">
        <p14:creationId xmlns:p14="http://schemas.microsoft.com/office/powerpoint/2010/main" val="2896931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575" y="1707710"/>
            <a:ext cx="3385261" cy="33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4D52B7-999D-056D-5F6A-41F70963BDF0}"/>
              </a:ext>
            </a:extLst>
          </p:cNvPr>
          <p:cNvSpPr/>
          <p:nvPr/>
        </p:nvSpPr>
        <p:spPr>
          <a:xfrm>
            <a:off x="4784035" y="5876107"/>
            <a:ext cx="657307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05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ндоваскулярная операция - закрытие ДМПП окклюдером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http://www.endo-vascular.ru/endovaskulyarnaya-operaciya-zakrytie-dmpp-okklyuderom.html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050" dirty="0"/>
          </a:p>
          <a:p>
            <a:pPr algn="r"/>
            <a:r>
              <a:rPr lang="ru-RU" sz="1050" dirty="0"/>
              <a:t>Рисунок: </a:t>
            </a:r>
            <a:r>
              <a:rPr lang="en-US" sz="1050" dirty="0">
                <a:hlinkClick r:id="rId4"/>
              </a:rPr>
              <a:t>https://www.obsidianhealth.co.za/wp-content/uploads/2021/02/OCCLUTECH.pdf</a:t>
            </a:r>
            <a:r>
              <a:rPr lang="ru-RU" sz="1050" dirty="0"/>
              <a:t>  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65AB47A-6E54-B572-6E63-3B788CBFC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6667168"/>
              </p:ext>
            </p:extLst>
          </p:nvPr>
        </p:nvGraphicFramePr>
        <p:xfrm>
          <a:off x="1014086" y="1161247"/>
          <a:ext cx="6837529" cy="4640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79636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496" y="4046834"/>
            <a:ext cx="2837626" cy="194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09" y="948555"/>
            <a:ext cx="3615591" cy="28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B811AE-8E89-F76D-8A6D-E944D3D21A10}"/>
              </a:ext>
            </a:extLst>
          </p:cNvPr>
          <p:cNvSpPr/>
          <p:nvPr/>
        </p:nvSpPr>
        <p:spPr>
          <a:xfrm>
            <a:off x="3214066" y="5899163"/>
            <a:ext cx="82826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05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ндоваскулярная операция - закрытие ДМПП окклюдером.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http://www.endo-vascular.ru/endovaskulyarnaya-operaciya-zakrytie-dmpp-okklyuderom.html</a:t>
            </a:r>
            <a:endParaRPr lang="ru-RU" sz="1050" dirty="0"/>
          </a:p>
          <a:p>
            <a:pPr algn="r"/>
            <a:r>
              <a:rPr lang="ru-RU" sz="1050" dirty="0"/>
              <a:t>Рисунок: </a:t>
            </a:r>
            <a:r>
              <a:rPr lang="en-US" sz="1050" i="1" dirty="0">
                <a:hlinkClick r:id="rId4"/>
              </a:rPr>
              <a:t>https://www.obsidianhealth.co.za/wp-content/uploads/2021/02/OCCLUTECH.pdf</a:t>
            </a:r>
            <a:r>
              <a:rPr lang="ru-RU" sz="1050" i="1" dirty="0"/>
              <a:t> </a:t>
            </a:r>
            <a:endParaRPr lang="ru-RU" sz="1050" dirty="0"/>
          </a:p>
          <a:p>
            <a:pPr algn="r"/>
            <a:endParaRPr lang="ru-RU" sz="1050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DDA6E3D-22D8-0C21-3917-E2B17D4FB2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437922"/>
              </p:ext>
            </p:extLst>
          </p:nvPr>
        </p:nvGraphicFramePr>
        <p:xfrm>
          <a:off x="1329635" y="1696278"/>
          <a:ext cx="6992730" cy="413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9676155-9749-EBD0-64F3-04E6AC1F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95" y="580650"/>
            <a:ext cx="8772459" cy="77107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эндоваскулярного закрытия перед открытой операцией:</a:t>
            </a:r>
          </a:p>
        </p:txBody>
      </p:sp>
    </p:spTree>
    <p:extLst>
      <p:ext uri="{BB962C8B-B14F-4D97-AF65-F5344CB8AC3E}">
        <p14:creationId xmlns:p14="http://schemas.microsoft.com/office/powerpoint/2010/main" val="812924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649080" y="2438280"/>
            <a:ext cx="3650400" cy="378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845C63-5258-F8CE-B20A-8EBDDB1AEB31}"/>
              </a:ext>
            </a:extLst>
          </p:cNvPr>
          <p:cNvSpPr/>
          <p:nvPr/>
        </p:nvSpPr>
        <p:spPr>
          <a:xfrm>
            <a:off x="6924675" y="5634588"/>
            <a:ext cx="4572000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05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ндоваскулярная операция - закрытие ДМПП окклюдером.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http://www.endo-vascular.ru/endovaskulyarnaya-operaciya-zakrytie-dmpp-okklyuderom.html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en-US" sz="1050" i="1" dirty="0">
                <a:hlinkClick r:id="rId3"/>
              </a:rPr>
              <a:t>https://www.obsidianhealth.co.za/wp-content/uploads/2021/02/OCCLUTECH.pdf</a:t>
            </a:r>
            <a:r>
              <a:rPr lang="ru-RU" sz="1050" i="1" dirty="0"/>
              <a:t> </a:t>
            </a:r>
            <a:endParaRPr lang="ru-RU" sz="1050" dirty="0"/>
          </a:p>
          <a:p>
            <a:pPr algn="r"/>
            <a:endParaRPr lang="ru-RU" sz="1050" dirty="0"/>
          </a:p>
          <a:p>
            <a:pPr algn="r"/>
            <a:endParaRPr lang="ru-RU" sz="1050" dirty="0"/>
          </a:p>
          <a:p>
            <a:pPr algn="r"/>
            <a:endParaRPr lang="ru-RU" sz="1050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E2D63720-1A56-2314-5436-BDFA375A98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4461"/>
              </p:ext>
            </p:extLst>
          </p:nvPr>
        </p:nvGraphicFramePr>
        <p:xfrm>
          <a:off x="0" y="344557"/>
          <a:ext cx="6612835" cy="543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8" name="Рисунок 4"/>
          <p:cNvPicPr/>
          <p:nvPr/>
        </p:nvPicPr>
        <p:blipFill>
          <a:blip r:embed="rId9"/>
          <a:srcRect t="1219" r="2778"/>
          <a:stretch/>
        </p:blipFill>
        <p:spPr>
          <a:xfrm>
            <a:off x="6891131" y="834888"/>
            <a:ext cx="4492486" cy="416118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665A62E-7DF8-18FD-2068-C4257F2E73CE}"/>
              </a:ext>
            </a:extLst>
          </p:cNvPr>
          <p:cNvSpPr/>
          <p:nvPr/>
        </p:nvSpPr>
        <p:spPr>
          <a:xfrm>
            <a:off x="1027043" y="1166192"/>
            <a:ext cx="10091532" cy="46382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LID4096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3269" y="1232885"/>
            <a:ext cx="9051235" cy="47836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ДМПП является одним из самых распространённых врожденных дефектов, может быть как в изолированном виде, так и в составе многих других пороков сердца.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Частота встречаемости ДМПП составляет 3-20% от всех случаев врожденных пороков сердца.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Заболеваемость ДМПП колеблется от 0,317 до 0,941 случая на 1000 живорожденных детей в зависимости от популяции, методов диагностики и времени эпидемиологических исследований.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У 30-50% детей с ВПС ДМПП является частью сложного порока.</a:t>
            </a:r>
          </a:p>
        </p:txBody>
      </p:sp>
    </p:spTree>
    <p:extLst>
      <p:ext uri="{BB962C8B-B14F-4D97-AF65-F5344CB8AC3E}">
        <p14:creationId xmlns:p14="http://schemas.microsoft.com/office/powerpoint/2010/main" val="3451819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86746" y="1207314"/>
            <a:ext cx="10900440" cy="55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Небольшие дефекты могут быть </a:t>
            </a:r>
            <a:r>
              <a:rPr lang="ru-RU" sz="2400" b="0" strike="noStrike" spc="-1" dirty="0">
                <a:solidFill>
                  <a:srgbClr val="000000"/>
                </a:solidFill>
                <a:highlight>
                  <a:srgbClr val="00FFFF"/>
                </a:highlight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закрыты </a:t>
            </a:r>
            <a:r>
              <a:rPr lang="ru-RU" sz="2400" b="0" strike="noStrike" spc="-1" dirty="0" err="1">
                <a:solidFill>
                  <a:srgbClr val="000000"/>
                </a:solidFill>
                <a:highlight>
                  <a:srgbClr val="00FFFF"/>
                </a:highlight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ушиванием</a:t>
            </a:r>
            <a:r>
              <a:rPr lang="ru-RU" sz="2400" b="0" strike="noStrike" spc="-1" dirty="0">
                <a:solidFill>
                  <a:srgbClr val="000000"/>
                </a:solidFill>
                <a:highlight>
                  <a:srgbClr val="00FFFF"/>
                </a:highlight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.</a:t>
            </a:r>
            <a:endParaRPr lang="ru-RU" sz="1800" b="0" strike="noStrike" spc="-1" dirty="0">
              <a:solidFill>
                <a:srgbClr val="000000"/>
              </a:solidFill>
              <a:highlight>
                <a:srgbClr val="00FFFF"/>
              </a:highlight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 Непрерывный шов, начиная с самой труднодоступной части.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5" name="Рисунок 4"/>
          <p:cNvPicPr/>
          <p:nvPr/>
        </p:nvPicPr>
        <p:blipFill>
          <a:blip r:embed="rId2"/>
          <a:srcRect t="15857" b="7731"/>
          <a:stretch/>
        </p:blipFill>
        <p:spPr>
          <a:xfrm>
            <a:off x="848139" y="2169867"/>
            <a:ext cx="10442714" cy="3184012"/>
          </a:xfrm>
          <a:prstGeom prst="rect">
            <a:avLst/>
          </a:prstGeom>
          <a:ln>
            <a:noFill/>
          </a:ln>
        </p:spPr>
      </p:pic>
      <p:sp>
        <p:nvSpPr>
          <p:cNvPr id="116" name="CustomShape 2"/>
          <p:cNvSpPr/>
          <p:nvPr/>
        </p:nvSpPr>
        <p:spPr>
          <a:xfrm>
            <a:off x="412737" y="-249460"/>
            <a:ext cx="10900440" cy="123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 dirty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Коррекция вторичных ДМПП</a:t>
            </a:r>
            <a:endParaRPr lang="ru-RU" sz="3200" b="1" i="1" strike="noStrike" spc="-1" dirty="0">
              <a:solidFill>
                <a:schemeClr val="accent2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B4051E-6D15-EC8B-0CA7-715145496B1B}"/>
              </a:ext>
            </a:extLst>
          </p:cNvPr>
          <p:cNvSpPr/>
          <p:nvPr/>
        </p:nvSpPr>
        <p:spPr>
          <a:xfrm>
            <a:off x="6924675" y="5634120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05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ндоваскулярная операция - закрытие ДМПП окклюдером. </a:t>
            </a:r>
          </a:p>
          <a:p>
            <a:pPr algn="r"/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http://www.endo-vascular.ru/endovaskulyarnaya-operaciya-zakrytie-dmpp-okklyuderom.html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en-US" sz="1050" i="1" dirty="0">
                <a:hlinkClick r:id="rId4"/>
              </a:rPr>
              <a:t>https://www.obsidianhealth.co.za/wp-content/uploads/2021/02/OCCLUTECH.pdf</a:t>
            </a:r>
            <a:r>
              <a:rPr lang="ru-RU" sz="1050" i="1" dirty="0"/>
              <a:t> </a:t>
            </a:r>
            <a:endParaRPr lang="ru-RU" sz="1050" dirty="0"/>
          </a:p>
          <a:p>
            <a:pPr algn="r"/>
            <a:endParaRPr lang="ru-RU" sz="1050" dirty="0"/>
          </a:p>
          <a:p>
            <a:pPr algn="r"/>
            <a:endParaRPr lang="ru-RU" sz="1050" dirty="0"/>
          </a:p>
          <a:p>
            <a:pPr algn="r"/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EED4E17-A69D-FF95-8D00-AEEC7B514A13}"/>
              </a:ext>
            </a:extLst>
          </p:cNvPr>
          <p:cNvSpPr/>
          <p:nvPr/>
        </p:nvSpPr>
        <p:spPr>
          <a:xfrm>
            <a:off x="695325" y="930965"/>
            <a:ext cx="10588486" cy="555873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LID4096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3930" y="213294"/>
            <a:ext cx="8627165" cy="754115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при естественном течении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1479" y="892420"/>
            <a:ext cx="9607826" cy="55972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0" i="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размером дефекта и величиной артериовенозного сброса.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вторичными ДМПП и малым сбросом крови развиваются нормально, не предъявляют жалоб, многие годы у них сохраняется физическая работоспособность, а первые симптомы неблагополучия иногда выявляются лишь в 3-м десятилетии жизни.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дальнейшем заболевание быстро прогрессирует, и большая часть пациентов умирает в возрасте до 40 лет, оставшаяся часть больных к 50 годам становятся инвалидами.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редких</a:t>
            </a:r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случаях, когда больные с вторичным ДМПП доживали до 70-80 лет.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некоторых пациентов с небольшим дефектом происходит спонтанное закрытие дефекта в течение первых 2- 5 лет жизни.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Младенческая смертность в основном обусловлена первичным ДМПП и (или) наличием дефектов атриовентрикулярных клапанов, а также сочетанием ДМПП с другими экстракардиальными врожденными аномалиями.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Непосредственными причинами смерти чаще всего являются тяжелые вирусные инфекции, рецидивирующие пневмонии, кишечные инфекции.</a:t>
            </a:r>
          </a:p>
        </p:txBody>
      </p:sp>
    </p:spTree>
    <p:extLst>
      <p:ext uri="{BB962C8B-B14F-4D97-AF65-F5344CB8AC3E}">
        <p14:creationId xmlns:p14="http://schemas.microsoft.com/office/powerpoint/2010/main" val="141570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5695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325" y="980662"/>
            <a:ext cx="10801350" cy="576469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Хохлунов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 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Кислухин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 Е. Шорохов «Дефекты межпредсердной перегородки: клинические проявления,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эхокардиографическая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оценка и лечение»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Фейгенбауму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Уильям Ф. Армстронг, Томас Райан, 2023 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ЭКГ-признаки гипертрофии предсердий и желудочков : метод. указ. 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занятиям по пропедевтике внутренней медицины / сост. Т. 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Ащеулова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О. Н. Ковалева, Н. 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Сафаргалина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-Корнилова. – Харьков : ХНМУ, 2016. 6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Шарыкин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«Врожденные пороки сердца». Руководство для педиатров, кардиологов, неонатологов. 2 изд. 2009 г.  113,114 стр.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Педиатрия: учебник для курсантов факультетов подготовки врачей академии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ВМедА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С.М.Кирова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под ред. Н. П. Шабалова. — СПБ, 2016.— 935 с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линический протокол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ефект </a:t>
            </a:r>
            <a:r>
              <a:rPr lang="ru-RU" sz="20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межпредсердной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перегородки» № 62 МЗ РК от 18.04.2019г.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линические рекомендации по ведению пациентов с врожденными пороками сердца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утверждены на профильной комиссии при главном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специалистесердечно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-сосудистом хирурге МЗ РФ совместно с Ассоциацией сердечно-сосудистых хирургов, 2014 г.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ндоваскулярная операция - закрытие ДМПП окклюдером.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http://www.endo-vascular.ru/endovaskulyarnaya-operaciya-zakrytie-dmpp-okklyuderom.html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87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E3353-CD61-A1EE-A31A-2276C8EED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2FB4C-E585-A784-D4CA-6EA271F9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5" y="365126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ID4096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Структура делового письма и его реквизиты - презентация онлайн">
            <a:extLst>
              <a:ext uri="{FF2B5EF4-FFF2-40B4-BE49-F238E27FC236}">
                <a16:creationId xmlns:a16="http://schemas.microsoft.com/office/drawing/2014/main" id="{85F01F9D-34D6-07F2-561E-CB6D7CCD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72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6"/>
          <p:cNvPicPr/>
          <p:nvPr/>
        </p:nvPicPr>
        <p:blipFill>
          <a:blip r:embed="rId2"/>
          <a:srcRect l="1708"/>
          <a:stretch/>
        </p:blipFill>
        <p:spPr>
          <a:xfrm>
            <a:off x="6635931" y="667355"/>
            <a:ext cx="5175119" cy="5095448"/>
          </a:xfrm>
          <a:prstGeom prst="rect">
            <a:avLst/>
          </a:prstGeom>
          <a:ln>
            <a:noFill/>
          </a:ln>
        </p:spPr>
      </p:pic>
      <p:sp>
        <p:nvSpPr>
          <p:cNvPr id="83" name="CustomShape 2"/>
          <p:cNvSpPr/>
          <p:nvPr/>
        </p:nvSpPr>
        <p:spPr>
          <a:xfrm>
            <a:off x="644435" y="1048279"/>
            <a:ext cx="6032850" cy="5404909"/>
          </a:xfrm>
          <a:prstGeom prst="round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marL="228600" indent="-227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Вторичный ДМПП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</a:t>
            </a:r>
            <a:r>
              <a:rPr lang="ru-RU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 зоне овальной ямки, нарушение "закрытия" первичной перегородки.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7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Первичный ДМПП </a:t>
            </a:r>
            <a:r>
              <a:rPr lang="ru-RU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 порок развития компонента МПП, смежного с </a:t>
            </a:r>
            <a:r>
              <a:rPr lang="ru-RU" sz="24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атрио-вентрикулярными</a:t>
            </a:r>
            <a:r>
              <a:rPr lang="ru-RU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клапанами (АВ-клапанами).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7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Дефект типа </a:t>
            </a:r>
            <a:r>
              <a:rPr lang="ru-RU" sz="24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sinus</a:t>
            </a:r>
            <a:r>
              <a:rPr lang="ru-RU" sz="2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venosus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чаще локализуется ниже впадения ВПВ, часто сопутствующей аномалией является частичный аномальный дренаж легочных вен (ЧАДЛВ).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7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Дефект в области коронарного синуса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</a:t>
            </a:r>
            <a:r>
              <a:rPr lang="ru-RU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располагается в стенке, разделяющей коронарный синус и ЛП.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74CCB-A130-5B65-9EB4-3A2B350F1F58}"/>
              </a:ext>
            </a:extLst>
          </p:cNvPr>
          <p:cNvSpPr txBox="1">
            <a:spLocks/>
          </p:cNvSpPr>
          <p:nvPr/>
        </p:nvSpPr>
        <p:spPr>
          <a:xfrm>
            <a:off x="1665272" y="368300"/>
            <a:ext cx="8911687" cy="12808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ДМПП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5138A4-3E1D-05DE-8E6E-45F8274307D4}"/>
              </a:ext>
            </a:extLst>
          </p:cNvPr>
          <p:cNvSpPr/>
          <p:nvPr/>
        </p:nvSpPr>
        <p:spPr>
          <a:xfrm>
            <a:off x="4154971" y="5762803"/>
            <a:ext cx="7341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сердца: руководство для педи­атров, </a:t>
            </a:r>
          </a:p>
          <a:p>
            <a:pPr algn="r"/>
            <a:r>
              <a:rPr lang="ru-RU" sz="1000" i="1" dirty="0"/>
              <a:t>кардиологов, неонатологов. – 2-е изд. – М.: БИНОМ, 2009, 384с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B6BE78-FA31-64AE-ACA4-B26AF9368A8D}"/>
              </a:ext>
            </a:extLst>
          </p:cNvPr>
          <p:cNvSpPr txBox="1"/>
          <p:nvPr/>
        </p:nvSpPr>
        <p:spPr>
          <a:xfrm>
            <a:off x="6991659" y="6191578"/>
            <a:ext cx="61423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1" dirty="0"/>
              <a:t> Рисунок: </a:t>
            </a:r>
            <a:r>
              <a:rPr lang="en-US" sz="1100" i="1" dirty="0">
                <a:hlinkClick r:id="rId3"/>
              </a:rPr>
              <a:t>https://link.springer.com/chapter/10.1007/978-3-540-69837-1_13</a:t>
            </a:r>
            <a:r>
              <a:rPr lang="ru-RU" sz="1100" i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D89FC3-704F-4B73-B54E-F44257AD5F81}"/>
              </a:ext>
            </a:extLst>
          </p:cNvPr>
          <p:cNvSpPr txBox="1"/>
          <p:nvPr/>
        </p:nvSpPr>
        <p:spPr>
          <a:xfrm>
            <a:off x="5381897" y="181957"/>
            <a:ext cx="6114778" cy="6186309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Эмбриогенез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МПП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растет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верхне-заднего отдела внутренней поверхности общего предсердия (на 4-й неделе) и разделяет общее предсердие на правое и левое. Однако это разделение не полное, т.к. в перегородке сохраняется широкое первичное межпредсердное отверстие.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Вторичная МПП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растет справа от первичной перегородки от верхне-задней стенки предсердия, которая срастается с первичной, и краниальный ее отдел прорывается, образуя вторичное межпредсердное отверстие (овальное отверстие). 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Тонкая первичная МПП прикрывает это отверстие с левой стороны в виде клапана, обеспечивая однонаправленный кровоток от ПП в ЛП. Продолжаясь вниз, первичная перегородка растёт навстречу МЖП, образуя ее перепончатую часть.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CFAEC0-BE9C-4FB6-BAEF-0905E098A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96234"/>
            <a:ext cx="4367070" cy="646553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09BA58-1EC9-2349-671C-8CB4E0F8892E}"/>
              </a:ext>
            </a:extLst>
          </p:cNvPr>
          <p:cNvSpPr/>
          <p:nvPr/>
        </p:nvSpPr>
        <p:spPr>
          <a:xfrm>
            <a:off x="4154971" y="6304002"/>
            <a:ext cx="73417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Лекция доцента кафедры морфологии и общей патологии  </a:t>
            </a:r>
            <a:r>
              <a:rPr lang="ru-RU" sz="1000" i="1" dirty="0" err="1"/>
              <a:t>ИФМиБ</a:t>
            </a:r>
            <a:r>
              <a:rPr lang="ru-RU" sz="1000" i="1" dirty="0"/>
              <a:t> Титовой  М.А. </a:t>
            </a:r>
            <a:r>
              <a:rPr lang="en-US" sz="1000" i="1" dirty="0">
                <a:hlinkClick r:id="rId3"/>
              </a:rPr>
              <a:t>https://kpfu.ru/portal/docs/F1976091547/5.SSS.Razvitie.serdca.2020.pdf</a:t>
            </a:r>
            <a:r>
              <a:rPr lang="ru-RU" sz="1000" i="1" dirty="0"/>
              <a:t> </a:t>
            </a:r>
          </a:p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4"/>
              </a:rPr>
              <a:t>https://d-nb.info/1024304868/34</a:t>
            </a:r>
            <a:r>
              <a:rPr lang="ru-RU" sz="10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226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67CA50-77B9-466E-AA8F-31E667BF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821" y="363985"/>
            <a:ext cx="3539298" cy="6083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993D5-1356-42D0-83F4-CE7A0327FDE7}"/>
              </a:ext>
            </a:extLst>
          </p:cNvPr>
          <p:cNvSpPr txBox="1"/>
          <p:nvPr/>
        </p:nvSpPr>
        <p:spPr>
          <a:xfrm>
            <a:off x="1631092" y="3429001"/>
            <a:ext cx="2092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Первичный </a:t>
            </a:r>
          </a:p>
          <a:p>
            <a:r>
              <a:rPr lang="ru-RU" sz="1600" b="1" dirty="0"/>
              <a:t>ДМПП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DCFDC-1D51-42BD-B066-9058F2E5219F}"/>
              </a:ext>
            </a:extLst>
          </p:cNvPr>
          <p:cNvSpPr txBox="1"/>
          <p:nvPr/>
        </p:nvSpPr>
        <p:spPr>
          <a:xfrm>
            <a:off x="1631092" y="2222763"/>
            <a:ext cx="2092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Вторичный </a:t>
            </a:r>
          </a:p>
          <a:p>
            <a:r>
              <a:rPr lang="ru-RU" sz="1600" b="1" dirty="0"/>
              <a:t>ДМПП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5ABE3-5593-4233-9B73-EAB3C1B89B23}"/>
              </a:ext>
            </a:extLst>
          </p:cNvPr>
          <p:cNvSpPr txBox="1"/>
          <p:nvPr/>
        </p:nvSpPr>
        <p:spPr>
          <a:xfrm>
            <a:off x="1631092" y="949204"/>
            <a:ext cx="2092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Здоровый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81113D-5B32-4E21-95B3-DA828D73E406}"/>
              </a:ext>
            </a:extLst>
          </p:cNvPr>
          <p:cNvSpPr txBox="1"/>
          <p:nvPr/>
        </p:nvSpPr>
        <p:spPr>
          <a:xfrm>
            <a:off x="1631092" y="4635239"/>
            <a:ext cx="20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Дефект </a:t>
            </a:r>
          </a:p>
          <a:p>
            <a:r>
              <a:rPr lang="ru-RU" sz="1600" b="1" dirty="0"/>
              <a:t>венозного </a:t>
            </a:r>
          </a:p>
          <a:p>
            <a:r>
              <a:rPr lang="ru-RU" sz="1600" b="1" dirty="0"/>
              <a:t>синуса</a:t>
            </a:r>
            <a:endParaRPr lang="en-US" sz="1600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54BBC2-E884-4A44-A2BD-C1E203C8BD2F}"/>
              </a:ext>
            </a:extLst>
          </p:cNvPr>
          <p:cNvSpPr txBox="1">
            <a:spLocks/>
          </p:cNvSpPr>
          <p:nvPr/>
        </p:nvSpPr>
        <p:spPr>
          <a:xfrm>
            <a:off x="6261094" y="596716"/>
            <a:ext cx="4717006" cy="51335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дефект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 вследствие недоразвития в эмбриогенезе первичной перегородки.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Отличительной его особенностью является локализация - на уровне фиброзного кольца АВ клапанов.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Нижней стенкой такого дефекта являются фиброзные кольца МК и ТК.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Дефект часто сочетается с расщеплением митрального или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трикуспидального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клапанов, является компонентом так называемого открытого АВК.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 дефект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вследствие нарушений эмбриогенеза вторичной перегородки, часто изолированный.</a:t>
            </a:r>
          </a:p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CA69C6-590B-8530-DEFE-94235EC9C1A4}"/>
              </a:ext>
            </a:extLst>
          </p:cNvPr>
          <p:cNvSpPr/>
          <p:nvPr/>
        </p:nvSpPr>
        <p:spPr>
          <a:xfrm>
            <a:off x="4154971" y="5899190"/>
            <a:ext cx="73417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Лекция доцента кафедры морфологии и общей патологии  </a:t>
            </a:r>
            <a:r>
              <a:rPr lang="ru-RU" sz="1000" i="1" dirty="0" err="1"/>
              <a:t>ИФМиБ</a:t>
            </a:r>
            <a:r>
              <a:rPr lang="ru-RU" sz="1000" i="1" dirty="0"/>
              <a:t> Титовой  М.А. </a:t>
            </a:r>
            <a:r>
              <a:rPr lang="en-US" sz="1000" i="1" dirty="0">
                <a:hlinkClick r:id="rId3"/>
              </a:rPr>
              <a:t>https://kpfu.ru/portal/docs/F1976091547/5.SSS.Razvitie.serdca.2020.pdf</a:t>
            </a:r>
            <a:r>
              <a:rPr lang="ru-RU" sz="1000" i="1" dirty="0"/>
              <a:t> </a:t>
            </a:r>
          </a:p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4"/>
              </a:rPr>
              <a:t>https://d-nb.info/1024304868/34</a:t>
            </a:r>
            <a:r>
              <a:rPr lang="ru-RU" sz="10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826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DD500-2F9F-46C9-A762-5079D2F2F73E}"/>
              </a:ext>
            </a:extLst>
          </p:cNvPr>
          <p:cNvSpPr txBox="1"/>
          <p:nvPr/>
        </p:nvSpPr>
        <p:spPr>
          <a:xfrm>
            <a:off x="1514901" y="3963586"/>
            <a:ext cx="9130353" cy="1815882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 тератогенных факторов особенно опасны в период </a:t>
            </a:r>
            <a:r>
              <a:rPr lang="ru-RU" sz="28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 2—3 до 8—12 недель </a:t>
            </a:r>
            <a:r>
              <a:rPr lang="ru-RU" sz="2800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происходит первичная закладка и формирование структур сердца.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C417D96-8629-D4B0-BD1C-5334BB360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461" y="544204"/>
            <a:ext cx="3282557" cy="328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95F299-9907-0E00-A7BA-73534CD5EE90}"/>
              </a:ext>
            </a:extLst>
          </p:cNvPr>
          <p:cNvSpPr txBox="1"/>
          <p:nvPr/>
        </p:nvSpPr>
        <p:spPr>
          <a:xfrm>
            <a:off x="3280327" y="6176189"/>
            <a:ext cx="82163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/>
              <a:t>Рисунок: </a:t>
            </a:r>
            <a:r>
              <a:rPr lang="ru-RU" sz="1200" i="1" dirty="0"/>
              <a:t> </a:t>
            </a:r>
            <a:r>
              <a:rPr lang="en-US" sz="1200" i="1" dirty="0">
                <a:hlinkClick r:id="rId3"/>
              </a:rPr>
              <a:t>https://ivr-lv.ru/ateroskleroz/opasnost/chem-opasen-povyishennyiy-uroven-holesterina/</a:t>
            </a:r>
            <a:r>
              <a:rPr lang="ru-RU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2116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2134" y="91488"/>
            <a:ext cx="2823912" cy="573004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Гемодинамика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396575" y="1698443"/>
            <a:ext cx="2418749" cy="3407154"/>
            <a:chOff x="2036087" y="1099541"/>
            <a:chExt cx="2218531" cy="2995017"/>
          </a:xfrm>
        </p:grpSpPr>
        <p:sp>
          <p:nvSpPr>
            <p:cNvPr id="13" name="Прямоугольник 12"/>
            <p:cNvSpPr/>
            <p:nvPr/>
          </p:nvSpPr>
          <p:spPr>
            <a:xfrm rot="5400000">
              <a:off x="1657672" y="2158257"/>
              <a:ext cx="1654072" cy="199667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4" name="Полилиния 13"/>
            <p:cNvSpPr/>
            <p:nvPr/>
          </p:nvSpPr>
          <p:spPr>
            <a:xfrm>
              <a:off x="2036087" y="1099541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solidFill>
                    <a:schemeClr val="tx1"/>
                  </a:solidFill>
                </a:rPr>
                <a:t>Лево-правый сброс крови через ДМПП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2036087" y="2763440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Перегрузка кровью ПП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326340" y="6176189"/>
            <a:ext cx="73477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/>
              <a:t>А. С. </a:t>
            </a:r>
            <a:r>
              <a:rPr lang="ru-RU" sz="1000" dirty="0" err="1"/>
              <a:t>Шарыкин</a:t>
            </a:r>
            <a:r>
              <a:rPr lang="ru-RU" sz="1000" dirty="0"/>
              <a:t> «Врожденные пороки сердца». Руководство для педиатров, кардиологов, неонатологов. 2 изд. 2009 г. </a:t>
            </a:r>
          </a:p>
          <a:p>
            <a:pPr algn="r"/>
            <a:r>
              <a:rPr lang="ru-RU" sz="1000" dirty="0"/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r>
              <a:rPr lang="ru-RU" sz="1000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8341A8-EF69-8C82-A893-C3BF77103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34" y="1542539"/>
            <a:ext cx="6021073" cy="4247877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D1D9A039-5861-780E-210B-36D84A02E883}"/>
              </a:ext>
            </a:extLst>
          </p:cNvPr>
          <p:cNvSpPr/>
          <p:nvPr/>
        </p:nvSpPr>
        <p:spPr>
          <a:xfrm rot="5153202">
            <a:off x="6392951" y="2292338"/>
            <a:ext cx="179958" cy="27985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FA3F601-BD3F-1DD1-AB36-543FC1EDBC5F}"/>
              </a:ext>
            </a:extLst>
          </p:cNvPr>
          <p:cNvSpPr/>
          <p:nvPr/>
        </p:nvSpPr>
        <p:spPr>
          <a:xfrm rot="5153202">
            <a:off x="6246929" y="5094257"/>
            <a:ext cx="179958" cy="27985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C03E1B7-B9A6-A04C-AA3D-F96E532BBD06}"/>
              </a:ext>
            </a:extLst>
          </p:cNvPr>
          <p:cNvSpPr/>
          <p:nvPr/>
        </p:nvSpPr>
        <p:spPr>
          <a:xfrm rot="5153202">
            <a:off x="6246932" y="2926471"/>
            <a:ext cx="179958" cy="27985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67CE389-FA2C-F893-23F0-A005F708826E}"/>
              </a:ext>
            </a:extLst>
          </p:cNvPr>
          <p:cNvSpPr/>
          <p:nvPr/>
        </p:nvSpPr>
        <p:spPr>
          <a:xfrm rot="5153202">
            <a:off x="6392952" y="1812287"/>
            <a:ext cx="179958" cy="27985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8AF9262B-C80E-A6F2-84AA-274C356277AA}"/>
              </a:ext>
            </a:extLst>
          </p:cNvPr>
          <p:cNvSpPr/>
          <p:nvPr/>
        </p:nvSpPr>
        <p:spPr>
          <a:xfrm rot="5153202">
            <a:off x="6246930" y="4508916"/>
            <a:ext cx="179958" cy="27985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E7122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455B6D-BE95-1200-9D54-94A146A9C954}"/>
              </a:ext>
            </a:extLst>
          </p:cNvPr>
          <p:cNvSpPr txBox="1"/>
          <p:nvPr/>
        </p:nvSpPr>
        <p:spPr>
          <a:xfrm>
            <a:off x="4652713" y="5708728"/>
            <a:ext cx="4143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ЭКГ гипертрофия ПП: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P-pulmonale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97BFD-DE32-15C7-8A89-560FDF9A439B}"/>
              </a:ext>
            </a:extLst>
          </p:cNvPr>
          <p:cNvSpPr txBox="1"/>
          <p:nvPr/>
        </p:nvSpPr>
        <p:spPr>
          <a:xfrm>
            <a:off x="1046194" y="664492"/>
            <a:ext cx="994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 в ЛП выше, чем в ПП, что определяет лево-правый сброс крови через ДМПП, что приводит к перегрузке объемом ПП.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855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4969" y="0"/>
            <a:ext cx="10363199" cy="1280890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Гемодинамика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036321" y="874926"/>
            <a:ext cx="2418749" cy="5300018"/>
            <a:chOff x="2036087" y="1099541"/>
            <a:chExt cx="2218531" cy="4658915"/>
          </a:xfrm>
        </p:grpSpPr>
        <p:sp>
          <p:nvSpPr>
            <p:cNvPr id="13" name="Прямоугольник 12"/>
            <p:cNvSpPr/>
            <p:nvPr/>
          </p:nvSpPr>
          <p:spPr>
            <a:xfrm rot="5400000">
              <a:off x="1657672" y="2158257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2036087" y="1099541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solidFill>
                    <a:schemeClr val="tx1"/>
                  </a:solidFill>
                </a:rPr>
                <a:t>Лево-правый сброс крови через ДМПП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 rot="5400000">
              <a:off x="1657672" y="3822155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2036087" y="2763440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>
                  <a:solidFill>
                    <a:schemeClr val="tx1"/>
                  </a:solidFill>
                </a:rPr>
                <a:t>Перегрузка </a:t>
              </a:r>
              <a:r>
                <a:rPr lang="ru-RU" sz="2000" dirty="0">
                  <a:solidFill>
                    <a:schemeClr val="tx1"/>
                  </a:solidFill>
                </a:rPr>
                <a:t>объемом</a:t>
              </a:r>
              <a:r>
                <a:rPr lang="ru-RU" sz="2000" kern="1200" dirty="0">
                  <a:solidFill>
                    <a:schemeClr val="tx1"/>
                  </a:solidFill>
                </a:rPr>
                <a:t> ПП</a:t>
              </a: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2036087" y="4427338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solidFill>
                    <a:schemeClr val="tx1"/>
                  </a:solidFill>
                </a:rPr>
                <a:t>Перегрузка объемом ПЖ</a:t>
              </a:r>
            </a:p>
          </p:txBody>
        </p:sp>
      </p:grpSp>
      <p:sp>
        <p:nvSpPr>
          <p:cNvPr id="36" name="Полилиния 19">
            <a:extLst>
              <a:ext uri="{FF2B5EF4-FFF2-40B4-BE49-F238E27FC236}">
                <a16:creationId xmlns:a16="http://schemas.microsoft.com/office/drawing/2014/main" id="{67A2AD2C-3AD3-5904-D128-008E9039702F}"/>
              </a:ext>
            </a:extLst>
          </p:cNvPr>
          <p:cNvSpPr/>
          <p:nvPr/>
        </p:nvSpPr>
        <p:spPr>
          <a:xfrm>
            <a:off x="4157721" y="4674301"/>
            <a:ext cx="2418749" cy="1514290"/>
          </a:xfrm>
          <a:custGeom>
            <a:avLst/>
            <a:gdLst>
              <a:gd name="connsiteX0" fmla="*/ 0 w 2218531"/>
              <a:gd name="connsiteY0" fmla="*/ 133112 h 1331118"/>
              <a:gd name="connsiteX1" fmla="*/ 133112 w 2218531"/>
              <a:gd name="connsiteY1" fmla="*/ 0 h 1331118"/>
              <a:gd name="connsiteX2" fmla="*/ 2085419 w 2218531"/>
              <a:gd name="connsiteY2" fmla="*/ 0 h 1331118"/>
              <a:gd name="connsiteX3" fmla="*/ 2218531 w 2218531"/>
              <a:gd name="connsiteY3" fmla="*/ 133112 h 1331118"/>
              <a:gd name="connsiteX4" fmla="*/ 2218531 w 2218531"/>
              <a:gd name="connsiteY4" fmla="*/ 1198006 h 1331118"/>
              <a:gd name="connsiteX5" fmla="*/ 2085419 w 2218531"/>
              <a:gd name="connsiteY5" fmla="*/ 1331118 h 1331118"/>
              <a:gd name="connsiteX6" fmla="*/ 133112 w 2218531"/>
              <a:gd name="connsiteY6" fmla="*/ 1331118 h 1331118"/>
              <a:gd name="connsiteX7" fmla="*/ 0 w 2218531"/>
              <a:gd name="connsiteY7" fmla="*/ 1198006 h 1331118"/>
              <a:gd name="connsiteX8" fmla="*/ 0 w 2218531"/>
              <a:gd name="connsiteY8" fmla="*/ 133112 h 13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8531" h="1331118">
                <a:moveTo>
                  <a:pt x="0" y="133112"/>
                </a:moveTo>
                <a:cubicBezTo>
                  <a:pt x="0" y="59596"/>
                  <a:pt x="59596" y="0"/>
                  <a:pt x="133112" y="0"/>
                </a:cubicBezTo>
                <a:lnTo>
                  <a:pt x="2085419" y="0"/>
                </a:lnTo>
                <a:cubicBezTo>
                  <a:pt x="2158935" y="0"/>
                  <a:pt x="2218531" y="59596"/>
                  <a:pt x="2218531" y="133112"/>
                </a:cubicBezTo>
                <a:lnTo>
                  <a:pt x="2218531" y="1198006"/>
                </a:lnTo>
                <a:cubicBezTo>
                  <a:pt x="2218531" y="1271522"/>
                  <a:pt x="2158935" y="1331118"/>
                  <a:pt x="2085419" y="1331118"/>
                </a:cubicBezTo>
                <a:lnTo>
                  <a:pt x="133112" y="1331118"/>
                </a:lnTo>
                <a:cubicBezTo>
                  <a:pt x="59596" y="1331118"/>
                  <a:pt x="0" y="1271522"/>
                  <a:pt x="0" y="1198006"/>
                </a:cubicBezTo>
                <a:lnTo>
                  <a:pt x="0" y="13311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202817" tIns="202817" rIns="202817" bIns="202817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>
                <a:solidFill>
                  <a:schemeClr val="tx1"/>
                </a:solidFill>
                <a:highlight>
                  <a:srgbClr val="FFFF00"/>
                </a:highlight>
              </a:rPr>
              <a:t>Эксцентрическая гипертрофия ПЖ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EF908B4-CA59-79C7-606D-B50335E9642D}"/>
              </a:ext>
            </a:extLst>
          </p:cNvPr>
          <p:cNvSpPr/>
          <p:nvPr/>
        </p:nvSpPr>
        <p:spPr>
          <a:xfrm>
            <a:off x="3411941" y="5237020"/>
            <a:ext cx="745488" cy="208438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hemeClr val="accent4">
              <a:shade val="90000"/>
              <a:hueOff val="-237409"/>
              <a:satOff val="-3513"/>
              <a:lumOff val="16454"/>
              <a:alphaOff val="0"/>
            </a:schemeClr>
          </a:lnRef>
          <a:fillRef idx="1">
            <a:schemeClr val="accent4">
              <a:shade val="90000"/>
              <a:hueOff val="-237409"/>
              <a:satOff val="-3513"/>
              <a:lumOff val="16454"/>
              <a:alphaOff val="0"/>
            </a:schemeClr>
          </a:fillRef>
          <a:effectRef idx="0">
            <a:schemeClr val="accent4">
              <a:shade val="90000"/>
              <a:hueOff val="-237409"/>
              <a:satOff val="-3513"/>
              <a:lumOff val="16454"/>
              <a:alphaOff val="0"/>
            </a:schemeClr>
          </a:effectRef>
          <a:fontRef idx="minor"/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7C1C8-656C-790F-909D-6CD2085AA8CB}"/>
              </a:ext>
            </a:extLst>
          </p:cNvPr>
          <p:cNvSpPr txBox="1"/>
          <p:nvPr/>
        </p:nvSpPr>
        <p:spPr>
          <a:xfrm>
            <a:off x="4039738" y="1056613"/>
            <a:ext cx="7165075" cy="3349956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Перегрузка объемом правого предсердия далее приводит к диастолической перегрузке ПЖ. 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ПЖ длительное время компенсирует возникшие гемодинамические проблемы, что сопровождается возрастанием его работы, с постепенным развитием гипертрофии ПЖ и ухудшением его растяжимости.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6890E2-D44C-FC15-EDE2-B2E4E718DDCE}"/>
              </a:ext>
            </a:extLst>
          </p:cNvPr>
          <p:cNvSpPr/>
          <p:nvPr/>
        </p:nvSpPr>
        <p:spPr>
          <a:xfrm>
            <a:off x="7042245" y="6053078"/>
            <a:ext cx="4454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/>
              <a:t>А. С. </a:t>
            </a:r>
            <a:r>
              <a:rPr lang="ru-RU" sz="1000" dirty="0" err="1"/>
              <a:t>Шарыкин</a:t>
            </a:r>
            <a:r>
              <a:rPr lang="ru-RU" sz="1000" dirty="0"/>
              <a:t> «Врожденные пороки сердца». Руководство для педиатров, кардиологов, неонатологов. 2 изд. 2009 г., 384с..</a:t>
            </a:r>
          </a:p>
        </p:txBody>
      </p:sp>
    </p:spTree>
    <p:extLst>
      <p:ext uri="{BB962C8B-B14F-4D97-AF65-F5344CB8AC3E}">
        <p14:creationId xmlns:p14="http://schemas.microsoft.com/office/powerpoint/2010/main" val="28047649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1733</TotalTime>
  <Words>2286</Words>
  <Application>Microsoft Office PowerPoint</Application>
  <PresentationFormat>Широкоэкранный</PresentationFormat>
  <Paragraphs>233</Paragraphs>
  <Slides>33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-apple-system</vt:lpstr>
      <vt:lpstr>Arial</vt:lpstr>
      <vt:lpstr>Calibri</vt:lpstr>
      <vt:lpstr>Calibri Light</vt:lpstr>
      <vt:lpstr>Monotype Corsiva</vt:lpstr>
      <vt:lpstr>Times New Roman</vt:lpstr>
      <vt:lpstr>Wingdings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Гемодинамика</vt:lpstr>
      <vt:lpstr>Гемодинамика</vt:lpstr>
      <vt:lpstr>Гемодинамика</vt:lpstr>
      <vt:lpstr>Рентген-картина при гипертрофии ПЖ </vt:lpstr>
      <vt:lpstr>Общая схема гемодинамических расстройств при ДМПП</vt:lpstr>
      <vt:lpstr>Гемодинамика</vt:lpstr>
      <vt:lpstr>Презентация PowerPoint</vt:lpstr>
      <vt:lpstr>Клиника</vt:lpstr>
      <vt:lpstr>Аускультация </vt:lpstr>
      <vt:lpstr>Лабораторные исследования</vt:lpstr>
      <vt:lpstr>Эхокардиография</vt:lpstr>
      <vt:lpstr>Большой ДМПП типа ostium secundum. Апикальная четырехкамерная позиция.</vt:lpstr>
      <vt:lpstr>Цветное допплеровское картирование, виден сброс слева направо через ДМПП. Апикальная четырехкамерная позиция.</vt:lpstr>
      <vt:lpstr>Видны дилатация правых отделов сердца. Апикальная четырехкамерная позиция.</vt:lpstr>
      <vt:lpstr>ДМПП. Субкостальная четырехкамерная позиция. </vt:lpstr>
      <vt:lpstr>ДМПП. Цветное допплеровское картирование, лево-правый сброс. Субкостальная четырехкамерная позиция. </vt:lpstr>
      <vt:lpstr>Дилатация правых отделов сердца и гипокинезия ПЖ при ДМПП. Апикальная четырехкамерная позиция.</vt:lpstr>
      <vt:lpstr>Чреспищеводная эхокардиоскопия</vt:lpstr>
      <vt:lpstr>Основной метод лечения – хирургическая коррекция Оптимальный возраст проведения операции - 5-12 лет.   </vt:lpstr>
      <vt:lpstr>Презентация PowerPoint</vt:lpstr>
      <vt:lpstr>Преимущества эндоваскулярного закрытия перед открытой операцией:</vt:lpstr>
      <vt:lpstr>Презентация PowerPoint</vt:lpstr>
      <vt:lpstr>Презентация PowerPoint</vt:lpstr>
      <vt:lpstr>Прогноз при естественном течении</vt:lpstr>
      <vt:lpstr>Список использованной литературы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НАО «Медицинский университет Караганды»</dc:title>
  <dc:creator>User</dc:creator>
  <cp:lastModifiedBy>berik nazar</cp:lastModifiedBy>
  <cp:revision>55</cp:revision>
  <dcterms:created xsi:type="dcterms:W3CDTF">2020-03-19T09:52:19Z</dcterms:created>
  <dcterms:modified xsi:type="dcterms:W3CDTF">2024-12-10T16:08:28Z</dcterms:modified>
</cp:coreProperties>
</file>